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png" ContentType="image/png"/>
  <Default Extension="tiff" ContentType="image/tiff"/>
  <Default Extension="emf" ContentType="image/x-emf"/>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57" r:id="rId3"/>
    <p:sldId id="258" r:id="rId4"/>
    <p:sldId id="259" r:id="rId5"/>
    <p:sldId id="278" r:id="rId7"/>
    <p:sldId id="279" r:id="rId8"/>
    <p:sldId id="282" r:id="rId9"/>
    <p:sldId id="283" r:id="rId10"/>
    <p:sldId id="284" r:id="rId11"/>
    <p:sldId id="294" r:id="rId12"/>
    <p:sldId id="318" r:id="rId13"/>
    <p:sldId id="311" r:id="rId14"/>
    <p:sldId id="313" r:id="rId15"/>
    <p:sldId id="315" r:id="rId16"/>
    <p:sldId id="317" r:id="rId17"/>
    <p:sldId id="285" r:id="rId18"/>
    <p:sldId id="319" r:id="rId19"/>
    <p:sldId id="346" r:id="rId20"/>
    <p:sldId id="286" r:id="rId21"/>
    <p:sldId id="303" r:id="rId22"/>
    <p:sldId id="324" r:id="rId23"/>
    <p:sldId id="340" r:id="rId24"/>
    <p:sldId id="342" r:id="rId25"/>
    <p:sldId id="343" r:id="rId26"/>
    <p:sldId id="344" r:id="rId27"/>
    <p:sldId id="345" r:id="rId28"/>
    <p:sldId id="339" r:id="rId2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lvl1pPr>
    <a:lvl2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lvl2pPr>
    <a:lvl3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lvl3pPr>
    <a:lvl4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lvl4pPr>
    <a:lvl5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lvl5pPr>
    <a:lvl6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lvl6pPr>
    <a:lvl7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lvl7pPr>
    <a:lvl8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lvl8pPr>
    <a:lvl9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p:normalViewPr>
    <p:restoredLeft sz="16806"/>
    <p:restoredTop sz="71509"/>
  </p:normalViewPr>
  <p:slideViewPr>
    <p:cSldViewPr snapToGrid="0" snapToObjects="1">
      <p:cViewPr varScale="1">
        <p:scale>
          <a:sx n="55" d="100"/>
          <a:sy n="55" d="100"/>
        </p:scale>
        <p:origin x="1408" y="200"/>
      </p:cViewPr>
      <p:guideLst>
        <p:guide orient="horz" pos="4174"/>
        <p:guide pos="769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
</file>

<file path=ppt/media/image1.png>
</file>

<file path=ppt/media/image1.tiff>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2" name="Shape 162"/>
          <p:cNvSpPr>
            <a:spLocks noGrp="1" noRot="1" noChangeAspect="1"/>
          </p:cNvSpPr>
          <p:nvPr>
            <p:ph type="sldImg"/>
          </p:nvPr>
        </p:nvSpPr>
        <p:spPr>
          <a:xfrm>
            <a:off x="1143000" y="685800"/>
            <a:ext cx="4572000" cy="3429000"/>
          </a:xfrm>
          <a:prstGeom prst="rect">
            <a:avLst/>
          </a:prstGeom>
        </p:spPr>
        <p:txBody>
          <a:bodyPr/>
          <a:lstStyle/>
          <a:p/>
        </p:txBody>
      </p:sp>
      <p:sp>
        <p:nvSpPr>
          <p:cNvPr id="163" name="Shape 163"/>
          <p:cNvSpPr>
            <a:spLocks noGrp="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defTabSz="457200" latinLnBrk="0">
      <a:defRPr sz="2200">
        <a:latin typeface="+mn-lt"/>
        <a:ea typeface="+mn-ea"/>
        <a:cs typeface="+mn-cs"/>
        <a:sym typeface="Lucida Grande"/>
      </a:defRPr>
    </a:lvl1pPr>
    <a:lvl2pPr indent="228600" defTabSz="457200" latinLnBrk="0">
      <a:defRPr sz="2200">
        <a:latin typeface="+mn-lt"/>
        <a:ea typeface="+mn-ea"/>
        <a:cs typeface="+mn-cs"/>
        <a:sym typeface="Lucida Grande"/>
      </a:defRPr>
    </a:lvl2pPr>
    <a:lvl3pPr indent="457200" defTabSz="457200" latinLnBrk="0">
      <a:defRPr sz="2200">
        <a:latin typeface="+mn-lt"/>
        <a:ea typeface="+mn-ea"/>
        <a:cs typeface="+mn-cs"/>
        <a:sym typeface="Lucida Grande"/>
      </a:defRPr>
    </a:lvl3pPr>
    <a:lvl4pPr indent="685800" defTabSz="457200" latinLnBrk="0">
      <a:defRPr sz="2200">
        <a:latin typeface="+mn-lt"/>
        <a:ea typeface="+mn-ea"/>
        <a:cs typeface="+mn-cs"/>
        <a:sym typeface="Lucida Grande"/>
      </a:defRPr>
    </a:lvl4pPr>
    <a:lvl5pPr indent="914400" defTabSz="457200" latinLnBrk="0">
      <a:defRPr sz="2200">
        <a:latin typeface="+mn-lt"/>
        <a:ea typeface="+mn-ea"/>
        <a:cs typeface="+mn-cs"/>
        <a:sym typeface="Lucida Grande"/>
      </a:defRPr>
    </a:lvl5pPr>
    <a:lvl6pPr indent="1143000" defTabSz="457200" latinLnBrk="0">
      <a:defRPr sz="2200">
        <a:latin typeface="+mn-lt"/>
        <a:ea typeface="+mn-ea"/>
        <a:cs typeface="+mn-cs"/>
        <a:sym typeface="Lucida Grande"/>
      </a:defRPr>
    </a:lvl6pPr>
    <a:lvl7pPr indent="1371600" defTabSz="457200" latinLnBrk="0">
      <a:defRPr sz="2200">
        <a:latin typeface="+mn-lt"/>
        <a:ea typeface="+mn-ea"/>
        <a:cs typeface="+mn-cs"/>
        <a:sym typeface="Lucida Grande"/>
      </a:defRPr>
    </a:lvl7pPr>
    <a:lvl8pPr indent="1600200" defTabSz="457200" latinLnBrk="0">
      <a:defRPr sz="2200">
        <a:latin typeface="+mn-lt"/>
        <a:ea typeface="+mn-ea"/>
        <a:cs typeface="+mn-cs"/>
        <a:sym typeface="Lucida Grande"/>
      </a:defRPr>
    </a:lvl8pPr>
    <a:lvl9pPr indent="1828800" defTabSz="457200" latinLnBrk="0">
      <a:defRPr sz="2200">
        <a:latin typeface="+mn-lt"/>
        <a:ea typeface="+mn-ea"/>
        <a:cs typeface="+mn-cs"/>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zh-CN" altLang="en-US" dirty="0"/>
              <a:t>新东方 有流量无续费</a:t>
            </a:r>
            <a:endParaRPr kumimoji="1" lang="en-US" altLang="zh-CN" dirty="0"/>
          </a:p>
          <a:p>
            <a:r>
              <a:rPr kumimoji="1" lang="zh-CN" altLang="en-US" dirty="0"/>
              <a:t>学大 有续费无利润</a:t>
            </a:r>
            <a:endParaRPr kumimoji="1" lang="en-US" altLang="zh-CN" dirty="0"/>
          </a:p>
          <a:p>
            <a:r>
              <a:rPr kumimoji="1" lang="zh-CN" altLang="en-US" dirty="0"/>
              <a:t>好未来 有续费有利润</a:t>
            </a:r>
            <a:endParaRPr kumimoji="1" lang="en-US" altLang="zh-CN" dirty="0"/>
          </a:p>
          <a:p>
            <a:endParaRPr kumimoji="1" lang="en-US" altLang="zh-CN" dirty="0"/>
          </a:p>
          <a:p>
            <a:r>
              <a:rPr kumimoji="1" lang="zh-CN" altLang="en-US" dirty="0"/>
              <a:t>模型（流量、数据（以区为单位的个性化教研））</a:t>
            </a:r>
            <a:endParaRPr kumimoji="1" lang="en-US" altLang="zh-CN" dirty="0"/>
          </a:p>
          <a:p>
            <a:endParaRPr kumimoji="1" lang="en-US" altLang="zh-CN" dirty="0"/>
          </a:p>
          <a:p>
            <a:r>
              <a:rPr kumimoji="1" lang="zh-CN" altLang="en-US" dirty="0"/>
              <a:t>新模型（新流量、新数据（更丰富准确）、新技术）</a:t>
            </a:r>
            <a:endParaRPr kumimoji="1" lang="en-US" altLang="zh-CN" dirty="0"/>
          </a:p>
          <a:p>
            <a:endParaRPr kumimoji="1" lang="en-US" altLang="zh-CN" dirty="0"/>
          </a:p>
          <a:p>
            <a:endParaRPr kumimoji="1" lang="en-US" altLang="zh-CN"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zh-CN" altLang="en-US" dirty="0"/>
              <a:t>新东方 有流量无续费</a:t>
            </a:r>
            <a:endParaRPr kumimoji="1" lang="en-US" altLang="zh-CN" dirty="0"/>
          </a:p>
          <a:p>
            <a:r>
              <a:rPr kumimoji="1" lang="zh-CN" altLang="en-US" dirty="0"/>
              <a:t>学大 有续费无利润</a:t>
            </a:r>
            <a:endParaRPr kumimoji="1" lang="en-US" altLang="zh-CN" dirty="0"/>
          </a:p>
          <a:p>
            <a:r>
              <a:rPr kumimoji="1" lang="zh-CN" altLang="en-US" dirty="0"/>
              <a:t>好未来 有续费有利润</a:t>
            </a:r>
            <a:endParaRPr kumimoji="1" lang="en-US" altLang="zh-CN" dirty="0"/>
          </a:p>
          <a:p>
            <a:endParaRPr kumimoji="1" lang="en-US" altLang="zh-CN" dirty="0"/>
          </a:p>
          <a:p>
            <a:r>
              <a:rPr kumimoji="1" lang="zh-CN" altLang="en-US" dirty="0"/>
              <a:t>模型（流量、数据（以区为单位的个性化教研））</a:t>
            </a:r>
            <a:endParaRPr kumimoji="1" lang="en-US" altLang="zh-CN" dirty="0"/>
          </a:p>
          <a:p>
            <a:endParaRPr kumimoji="1" lang="en-US" altLang="zh-CN" dirty="0"/>
          </a:p>
          <a:p>
            <a:r>
              <a:rPr kumimoji="1" lang="zh-CN" altLang="en-US" dirty="0"/>
              <a:t>新模型（新流量、新数据（更丰富准确）、新技术）</a:t>
            </a:r>
            <a:endParaRPr kumimoji="1" lang="en-US" altLang="zh-CN" dirty="0"/>
          </a:p>
          <a:p>
            <a:endParaRPr kumimoji="1" lang="en-US" altLang="zh-CN" dirty="0"/>
          </a:p>
          <a:p>
            <a:endParaRPr kumimoji="1" lang="en-US" altLang="zh-CN"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ja-JP" altLang="zh-CN" sz="2400" kern="1200">
                <a:solidFill>
                  <a:schemeClr val="tx1"/>
                </a:solidFill>
                <a:effectLst/>
                <a:latin typeface="+mn-lt"/>
                <a:ea typeface="+mn-ea"/>
                <a:cs typeface="+mn-cs"/>
              </a:rPr>
              <a:t>在线教育的理想业态</a:t>
            </a:r>
            <a:r>
              <a:rPr lang="zh-CN" altLang="en-US" sz="2400" kern="1200" dirty="0">
                <a:solidFill>
                  <a:schemeClr val="tx1"/>
                </a:solidFill>
                <a:effectLst/>
                <a:latin typeface="+mn-lt"/>
                <a:ea typeface="+mn-ea"/>
                <a:cs typeface="+mn-cs"/>
              </a:rPr>
              <a:t>：</a:t>
            </a:r>
            <a:r>
              <a:rPr lang="ja-JP" altLang="zh-CN" sz="2400" kern="1200">
                <a:solidFill>
                  <a:schemeClr val="tx1"/>
                </a:solidFill>
                <a:effectLst/>
                <a:latin typeface="+mn-lt"/>
                <a:ea typeface="+mn-ea"/>
                <a:cs typeface="+mn-cs"/>
              </a:rPr>
              <a:t>拥有流量且能提供规模化优质服务的在线教育机构</a:t>
            </a:r>
            <a:endParaRPr lang="zh-CN" altLang="zh-CN" sz="2400" kern="1200" dirty="0">
              <a:solidFill>
                <a:schemeClr val="tx1"/>
              </a:solidFill>
              <a:effectLst/>
              <a:latin typeface="+mn-lt"/>
              <a:ea typeface="+mn-ea"/>
              <a:cs typeface="+mn-cs"/>
            </a:endParaRPr>
          </a:p>
          <a:p>
            <a:r>
              <a:rPr lang="ja-JP" altLang="zh-CN" sz="2400" kern="1200">
                <a:solidFill>
                  <a:schemeClr val="tx1"/>
                </a:solidFill>
                <a:effectLst/>
                <a:latin typeface="+mn-lt"/>
                <a:ea typeface="+mn-ea"/>
                <a:cs typeface="+mn-cs"/>
              </a:rPr>
              <a:t>流量就像商业地产，服务能力就像地产里的商业</a:t>
            </a:r>
            <a:endParaRPr lang="en-US" altLang="ja-JP" sz="2400" kern="1200" dirty="0">
              <a:solidFill>
                <a:schemeClr val="tx1"/>
              </a:solidFill>
              <a:effectLst/>
              <a:latin typeface="+mn-lt"/>
              <a:ea typeface="+mn-ea"/>
              <a:cs typeface="+mn-cs"/>
            </a:endParaRPr>
          </a:p>
          <a:p>
            <a:r>
              <a:rPr lang="ja-JP" altLang="zh-CN" sz="2400" kern="1200">
                <a:solidFill>
                  <a:schemeClr val="tx1"/>
                </a:solidFill>
                <a:effectLst/>
                <a:latin typeface="+mn-lt"/>
                <a:ea typeface="+mn-ea"/>
                <a:cs typeface="+mn-cs"/>
              </a:rPr>
              <a:t>在线教育的商业地产非常非常的集中，商业设施也相对没那么分散</a:t>
            </a:r>
            <a:endParaRPr lang="zh-CN" altLang="zh-CN" sz="2400" kern="1200" dirty="0">
              <a:solidFill>
                <a:schemeClr val="tx1"/>
              </a:solidFill>
              <a:effectLst/>
              <a:latin typeface="+mn-lt"/>
              <a:ea typeface="+mn-ea"/>
              <a:cs typeface="+mn-cs"/>
            </a:endParaRPr>
          </a:p>
          <a:p>
            <a:pPr marL="0" marR="0" lvl="0" indent="0" algn="l" defTabSz="457200" eaLnBrk="1" fontAlgn="auto" latinLnBrk="0" hangingPunct="1">
              <a:lnSpc>
                <a:spcPct val="100000"/>
              </a:lnSpc>
              <a:spcBef>
                <a:spcPts val="0"/>
              </a:spcBef>
              <a:spcAft>
                <a:spcPts val="0"/>
              </a:spcAft>
              <a:buClrTx/>
              <a:buSzTx/>
              <a:buFontTx/>
              <a:buNone/>
              <a:defRPr/>
            </a:pPr>
            <a:r>
              <a:rPr lang="zh-CN" altLang="en-US" sz="2400" dirty="0">
                <a:latin typeface="Heiti SC Medium" pitchFamily="2" charset="-128"/>
                <a:ea typeface="Heiti SC Medium" pitchFamily="2" charset="-128"/>
                <a:cs typeface="Helvetica Neue" panose="02000503000000020004" pitchFamily="2" charset="0"/>
                <a:sym typeface="Lucida Grande"/>
              </a:rPr>
              <a:t>中频需求无法形成高频流量，</a:t>
            </a:r>
            <a:r>
              <a:rPr lang="zh-CN" altLang="en-US" sz="2400" dirty="0">
                <a:latin typeface="Heiti SC Medium" pitchFamily="2" charset="-128"/>
                <a:ea typeface="Heiti SC Medium" pitchFamily="2" charset="-128"/>
                <a:cs typeface="Helvetica Neue" panose="02000503000000020004" pitchFamily="2" charset="0"/>
              </a:rPr>
              <a:t>高频打低频 </a:t>
            </a:r>
            <a:r>
              <a:rPr lang="zh-CN" altLang="en-US" sz="2400" dirty="0">
                <a:latin typeface="Heiti SC Medium" pitchFamily="2" charset="-128"/>
                <a:ea typeface="Heiti SC Medium" pitchFamily="2" charset="-128"/>
                <a:cs typeface="Helvetica Neue" panose="02000503000000020004" pitchFamily="2" charset="0"/>
                <a:sym typeface="Lucida Grande"/>
              </a:rPr>
              <a:t> </a:t>
            </a:r>
            <a:endParaRPr lang="zh-CN" altLang="en-US" sz="2400" dirty="0">
              <a:latin typeface="Heiti SC Medium" pitchFamily="2" charset="-128"/>
              <a:ea typeface="Heiti SC Medium" pitchFamily="2" charset="-128"/>
              <a:cs typeface="Helvetica Neue" panose="02000503000000020004" pitchFamily="2" charset="0"/>
              <a:sym typeface="Lucida Grande"/>
            </a:endParaRPr>
          </a:p>
          <a:p>
            <a:pPr marL="0" marR="0" lvl="0" indent="0" algn="l" defTabSz="457200" eaLnBrk="1" fontAlgn="auto" latinLnBrk="0" hangingPunct="1">
              <a:lnSpc>
                <a:spcPct val="100000"/>
              </a:lnSpc>
              <a:spcBef>
                <a:spcPts val="0"/>
              </a:spcBef>
              <a:spcAft>
                <a:spcPts val="0"/>
              </a:spcAft>
              <a:buClrTx/>
              <a:buSzTx/>
              <a:buFontTx/>
              <a:buNone/>
              <a:defRPr/>
            </a:pPr>
            <a:r>
              <a:rPr lang="zh-CN" altLang="en-US" sz="2400" dirty="0">
                <a:latin typeface="Heiti SC Medium" pitchFamily="2" charset="-128"/>
                <a:ea typeface="Heiti SC Medium" pitchFamily="2" charset="-128"/>
                <a:cs typeface="Helvetica Neue" panose="02000503000000020004" pitchFamily="2" charset="0"/>
              </a:rPr>
              <a:t>作业盒子：</a:t>
            </a:r>
            <a:r>
              <a:rPr lang="zh-CN" altLang="zh-CN" sz="2400" dirty="0">
                <a:latin typeface="Heiti SC Medium" pitchFamily="2" charset="-128"/>
                <a:ea typeface="Heiti SC Medium" pitchFamily="2" charset="-128"/>
                <a:cs typeface="Helvetica Neue" panose="02000503000000020004" pitchFamily="2" charset="0"/>
              </a:rPr>
              <a:t>高频边缘</a:t>
            </a:r>
            <a:endParaRPr lang="zh-CN" altLang="zh-CN" sz="2400" dirty="0">
              <a:latin typeface="Heiti SC Medium" pitchFamily="2" charset="-128"/>
              <a:ea typeface="Heiti SC Medium" pitchFamily="2" charset="-128"/>
              <a:cs typeface="Helvetica Neue" panose="02000503000000020004" pitchFamily="2"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ja-JP" altLang="zh-CN" sz="2400" kern="1200">
                <a:solidFill>
                  <a:schemeClr val="tx1"/>
                </a:solidFill>
                <a:effectLst/>
                <a:latin typeface="+mn-lt"/>
                <a:ea typeface="+mn-ea"/>
                <a:cs typeface="+mn-cs"/>
              </a:rPr>
              <a:t>在线教育的理想业态</a:t>
            </a:r>
            <a:r>
              <a:rPr lang="zh-CN" altLang="en-US" sz="2400" kern="1200" dirty="0">
                <a:solidFill>
                  <a:schemeClr val="tx1"/>
                </a:solidFill>
                <a:effectLst/>
                <a:latin typeface="+mn-lt"/>
                <a:ea typeface="+mn-ea"/>
                <a:cs typeface="+mn-cs"/>
              </a:rPr>
              <a:t>：</a:t>
            </a:r>
            <a:r>
              <a:rPr lang="ja-JP" altLang="zh-CN" sz="2400" kern="1200">
                <a:solidFill>
                  <a:schemeClr val="tx1"/>
                </a:solidFill>
                <a:effectLst/>
                <a:latin typeface="+mn-lt"/>
                <a:ea typeface="+mn-ea"/>
                <a:cs typeface="+mn-cs"/>
              </a:rPr>
              <a:t>拥有流量且能提供规模化优质服务的在线教育机构</a:t>
            </a:r>
            <a:endParaRPr lang="zh-CN" altLang="zh-CN" sz="2400" kern="1200" dirty="0">
              <a:solidFill>
                <a:schemeClr val="tx1"/>
              </a:solidFill>
              <a:effectLst/>
              <a:latin typeface="+mn-lt"/>
              <a:ea typeface="+mn-ea"/>
              <a:cs typeface="+mn-cs"/>
            </a:endParaRPr>
          </a:p>
          <a:p>
            <a:r>
              <a:rPr lang="ja-JP" altLang="zh-CN" sz="2400" kern="1200">
                <a:solidFill>
                  <a:schemeClr val="tx1"/>
                </a:solidFill>
                <a:effectLst/>
                <a:latin typeface="+mn-lt"/>
                <a:ea typeface="+mn-ea"/>
                <a:cs typeface="+mn-cs"/>
              </a:rPr>
              <a:t>流量就像商业地产，服务能力就像地产里的商业</a:t>
            </a:r>
            <a:endParaRPr lang="en-US" altLang="ja-JP" sz="2400" kern="1200" dirty="0">
              <a:solidFill>
                <a:schemeClr val="tx1"/>
              </a:solidFill>
              <a:effectLst/>
              <a:latin typeface="+mn-lt"/>
              <a:ea typeface="+mn-ea"/>
              <a:cs typeface="+mn-cs"/>
            </a:endParaRPr>
          </a:p>
          <a:p>
            <a:r>
              <a:rPr lang="ja-JP" altLang="zh-CN" sz="2400" kern="1200">
                <a:solidFill>
                  <a:schemeClr val="tx1"/>
                </a:solidFill>
                <a:effectLst/>
                <a:latin typeface="+mn-lt"/>
                <a:ea typeface="+mn-ea"/>
                <a:cs typeface="+mn-cs"/>
              </a:rPr>
              <a:t>在线教育的商业地产非常非常的集中，商业设施也相对没那么分散</a:t>
            </a:r>
            <a:endParaRPr lang="zh-CN" altLang="zh-CN" sz="2400" kern="1200" dirty="0">
              <a:solidFill>
                <a:schemeClr val="tx1"/>
              </a:solidFill>
              <a:effectLst/>
              <a:latin typeface="+mn-lt"/>
              <a:ea typeface="+mn-ea"/>
              <a:cs typeface="+mn-cs"/>
            </a:endParaRPr>
          </a:p>
          <a:p>
            <a:pPr marL="0" marR="0" lvl="0" indent="0" algn="l" defTabSz="457200" eaLnBrk="1" fontAlgn="auto" latinLnBrk="0" hangingPunct="1">
              <a:lnSpc>
                <a:spcPct val="100000"/>
              </a:lnSpc>
              <a:spcBef>
                <a:spcPts val="0"/>
              </a:spcBef>
              <a:spcAft>
                <a:spcPts val="0"/>
              </a:spcAft>
              <a:buClrTx/>
              <a:buSzTx/>
              <a:buFontTx/>
              <a:buNone/>
              <a:defRPr/>
            </a:pPr>
            <a:r>
              <a:rPr lang="zh-CN" altLang="en-US" sz="2400" dirty="0">
                <a:latin typeface="Heiti SC Medium" pitchFamily="2" charset="-128"/>
                <a:ea typeface="Heiti SC Medium" pitchFamily="2" charset="-128"/>
                <a:cs typeface="Helvetica Neue" panose="02000503000000020004" pitchFamily="2" charset="0"/>
                <a:sym typeface="Lucida Grande"/>
              </a:rPr>
              <a:t>中频需求无法形成高频流量，</a:t>
            </a:r>
            <a:r>
              <a:rPr lang="zh-CN" altLang="en-US" sz="2400" dirty="0">
                <a:latin typeface="Heiti SC Medium" pitchFamily="2" charset="-128"/>
                <a:ea typeface="Heiti SC Medium" pitchFamily="2" charset="-128"/>
                <a:cs typeface="Helvetica Neue" panose="02000503000000020004" pitchFamily="2" charset="0"/>
              </a:rPr>
              <a:t>高频打低频 </a:t>
            </a:r>
            <a:r>
              <a:rPr lang="zh-CN" altLang="en-US" sz="2400" dirty="0">
                <a:latin typeface="Heiti SC Medium" pitchFamily="2" charset="-128"/>
                <a:ea typeface="Heiti SC Medium" pitchFamily="2" charset="-128"/>
                <a:cs typeface="Helvetica Neue" panose="02000503000000020004" pitchFamily="2" charset="0"/>
                <a:sym typeface="Lucida Grande"/>
              </a:rPr>
              <a:t> </a:t>
            </a:r>
            <a:endParaRPr lang="zh-CN" altLang="en-US" sz="2400" dirty="0">
              <a:latin typeface="Heiti SC Medium" pitchFamily="2" charset="-128"/>
              <a:ea typeface="Heiti SC Medium" pitchFamily="2" charset="-128"/>
              <a:cs typeface="Helvetica Neue" panose="02000503000000020004" pitchFamily="2" charset="0"/>
              <a:sym typeface="Lucida Grande"/>
            </a:endParaRPr>
          </a:p>
          <a:p>
            <a:pPr marL="0" marR="0" lvl="0" indent="0" algn="l" defTabSz="457200" eaLnBrk="1" fontAlgn="auto" latinLnBrk="0" hangingPunct="1">
              <a:lnSpc>
                <a:spcPct val="100000"/>
              </a:lnSpc>
              <a:spcBef>
                <a:spcPts val="0"/>
              </a:spcBef>
              <a:spcAft>
                <a:spcPts val="0"/>
              </a:spcAft>
              <a:buClrTx/>
              <a:buSzTx/>
              <a:buFontTx/>
              <a:buNone/>
              <a:defRPr/>
            </a:pPr>
            <a:r>
              <a:rPr lang="zh-CN" altLang="en-US" sz="2400" dirty="0">
                <a:latin typeface="Heiti SC Medium" pitchFamily="2" charset="-128"/>
                <a:ea typeface="Heiti SC Medium" pitchFamily="2" charset="-128"/>
                <a:cs typeface="Helvetica Neue" panose="02000503000000020004" pitchFamily="2" charset="0"/>
              </a:rPr>
              <a:t>作业盒子：</a:t>
            </a:r>
            <a:r>
              <a:rPr lang="zh-CN" altLang="zh-CN" sz="2400" dirty="0">
                <a:latin typeface="Heiti SC Medium" pitchFamily="2" charset="-128"/>
                <a:ea typeface="Heiti SC Medium" pitchFamily="2" charset="-128"/>
                <a:cs typeface="Helvetica Neue" panose="02000503000000020004" pitchFamily="2" charset="0"/>
              </a:rPr>
              <a:t>高频边缘</a:t>
            </a:r>
            <a:endParaRPr lang="zh-CN" altLang="zh-CN" sz="2400" dirty="0">
              <a:latin typeface="Heiti SC Medium" pitchFamily="2" charset="-128"/>
              <a:ea typeface="Heiti SC Medium" pitchFamily="2" charset="-128"/>
              <a:cs typeface="Helvetica Neue" panose="02000503000000020004" pitchFamily="2"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ja-JP" altLang="zh-CN" sz="2400" kern="1200">
                <a:solidFill>
                  <a:schemeClr val="tx1"/>
                </a:solidFill>
                <a:effectLst/>
                <a:latin typeface="+mn-lt"/>
                <a:ea typeface="+mn-ea"/>
                <a:cs typeface="+mn-cs"/>
              </a:rPr>
              <a:t>在线教育的理想业态</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a:solidFill>
                  <a:schemeClr val="tx1"/>
                </a:solidFill>
                <a:effectLst/>
                <a:latin typeface="+mn-lt"/>
                <a:ea typeface="+mn-ea"/>
                <a:cs typeface="+mn-cs"/>
              </a:rPr>
              <a:t>拥有流量且能提供规模化优质服务的在线教育机构</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a:solidFill>
                  <a:schemeClr val="tx1"/>
                </a:solidFill>
                <a:effectLst/>
                <a:latin typeface="+mn-lt"/>
                <a:ea typeface="+mn-ea"/>
                <a:cs typeface="+mn-cs"/>
              </a:rPr>
              <a:t>流量就像商业地产，服务能力就像地产里的商业</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a:solidFill>
                  <a:schemeClr val="tx1"/>
                </a:solidFill>
                <a:effectLst/>
                <a:latin typeface="+mn-lt"/>
                <a:ea typeface="+mn-ea"/>
                <a:cs typeface="+mn-cs"/>
              </a:rPr>
              <a:t>只不过在线教育的商业地产非常非常的集中，商业设施也相对没那么分散</a:t>
            </a:r>
            <a:endParaRPr lang="zh-CN" altLang="zh-CN" sz="2400" kern="1200" dirty="0">
              <a:solidFill>
                <a:schemeClr val="tx1"/>
              </a:solidFill>
              <a:effectLst/>
              <a:latin typeface="+mn-lt"/>
              <a:ea typeface="+mn-ea"/>
              <a:cs typeface="+mn-cs"/>
            </a:endParaRPr>
          </a:p>
          <a:p>
            <a:endParaRPr kumimoji="1"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sz="2400"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ja-JP" altLang="zh-CN" sz="2400" kern="1200">
                <a:solidFill>
                  <a:schemeClr val="tx1"/>
                </a:solidFill>
                <a:effectLst/>
                <a:latin typeface="+mn-lt"/>
                <a:ea typeface="+mn-ea"/>
                <a:cs typeface="+mn-cs"/>
              </a:rPr>
              <a:t>在线教育的理想业态</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a:solidFill>
                  <a:schemeClr val="tx1"/>
                </a:solidFill>
                <a:effectLst/>
                <a:latin typeface="+mn-lt"/>
                <a:ea typeface="+mn-ea"/>
                <a:cs typeface="+mn-cs"/>
              </a:rPr>
              <a:t>拥有流量且能提供规模化优质服务的在线教育机构</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a:solidFill>
                  <a:schemeClr val="tx1"/>
                </a:solidFill>
                <a:effectLst/>
                <a:latin typeface="+mn-lt"/>
                <a:ea typeface="+mn-ea"/>
                <a:cs typeface="+mn-cs"/>
              </a:rPr>
              <a:t>流量就像商业地产，服务能力就像地产里的商业</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a:solidFill>
                  <a:schemeClr val="tx1"/>
                </a:solidFill>
                <a:effectLst/>
                <a:latin typeface="+mn-lt"/>
                <a:ea typeface="+mn-ea"/>
                <a:cs typeface="+mn-cs"/>
              </a:rPr>
              <a:t>只不过在线教育的商业地产非常非常的集中，商业设施也相对没那么分散</a:t>
            </a:r>
            <a:endParaRPr lang="zh-CN" altLang="zh-CN" sz="2400" kern="1200" dirty="0">
              <a:solidFill>
                <a:schemeClr val="tx1"/>
              </a:solidFill>
              <a:effectLst/>
              <a:latin typeface="+mn-lt"/>
              <a:ea typeface="+mn-ea"/>
              <a:cs typeface="+mn-cs"/>
            </a:endParaRPr>
          </a:p>
          <a:p>
            <a:endParaRPr kumimoji="1" lang="zh-CN" alt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ja-JP" altLang="zh-CN" sz="2400" kern="1200" dirty="0">
                <a:solidFill>
                  <a:schemeClr val="tx1"/>
                </a:solidFill>
                <a:effectLst/>
                <a:latin typeface="+mn-lt"/>
                <a:ea typeface="+mn-ea"/>
                <a:cs typeface="+mn-cs"/>
              </a:rPr>
              <a:t>在线教育的理想业态</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拥有流量且能提供规模化优质服务的在线教育机构</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流量就像商业地产，服务能力就像地产里的商业</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只不过在线教育的商业地产非常非常的集中，商业设施也相对没那么分散</a:t>
            </a:r>
            <a:endParaRPr lang="zh-CN" altLang="zh-CN" sz="2400" kern="1200" dirty="0">
              <a:solidFill>
                <a:schemeClr val="tx1"/>
              </a:solidFill>
              <a:effectLst/>
              <a:latin typeface="+mn-lt"/>
              <a:ea typeface="+mn-ea"/>
              <a:cs typeface="+mn-cs"/>
            </a:endParaRPr>
          </a:p>
          <a:p>
            <a:endParaRPr kumimoji="1" lang="zh-CN" alt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ja-JP" altLang="zh-CN" sz="2400" kern="1200" dirty="0">
                <a:solidFill>
                  <a:schemeClr val="tx1"/>
                </a:solidFill>
                <a:effectLst/>
                <a:latin typeface="+mn-lt"/>
                <a:ea typeface="+mn-ea"/>
                <a:cs typeface="+mn-cs"/>
              </a:rPr>
              <a:t>在线教育的理想业态</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拥有流量且能提供规模化优质服务的在线教育机构</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流量就像商业地产，服务能力就像地产里的商业</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只不过在线教育的商业地产非常非常的集中，商业设施也相对没那么分散</a:t>
            </a:r>
            <a:endParaRPr lang="zh-CN" altLang="zh-CN" sz="2400" kern="1200" dirty="0">
              <a:solidFill>
                <a:schemeClr val="tx1"/>
              </a:solidFill>
              <a:effectLst/>
              <a:latin typeface="+mn-lt"/>
              <a:ea typeface="+mn-ea"/>
              <a:cs typeface="+mn-cs"/>
            </a:endParaRPr>
          </a:p>
          <a:p>
            <a:endParaRPr kumimoji="1"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sz="2200" b="0" i="0" dirty="0">
                <a:effectLst/>
                <a:latin typeface="+mn-lt"/>
                <a:ea typeface="+mn-ea"/>
                <a:cs typeface="+mn-cs"/>
                <a:sym typeface="Lucida Grande"/>
              </a:rPr>
              <a:t>1</a:t>
            </a:r>
            <a:r>
              <a:rPr lang="zh-CN" altLang="en-US" sz="2200" b="0" i="0" dirty="0">
                <a:effectLst/>
                <a:latin typeface="+mn-lt"/>
                <a:ea typeface="+mn-ea"/>
                <a:cs typeface="+mn-cs"/>
                <a:sym typeface="Lucida Grande"/>
              </a:rPr>
              <a:t>，技术触发器；</a:t>
            </a:r>
            <a:r>
              <a:rPr lang="en-US" altLang="zh-CN" sz="2200" b="0" i="0" dirty="0">
                <a:effectLst/>
                <a:latin typeface="+mn-lt"/>
                <a:ea typeface="+mn-ea"/>
                <a:cs typeface="+mn-cs"/>
                <a:sym typeface="Lucida Grande"/>
              </a:rPr>
              <a:t>2</a:t>
            </a:r>
            <a:r>
              <a:rPr lang="zh-CN" altLang="en-US" sz="2200" b="0" i="0" dirty="0">
                <a:effectLst/>
                <a:latin typeface="+mn-lt"/>
                <a:ea typeface="+mn-ea"/>
                <a:cs typeface="+mn-cs"/>
                <a:sym typeface="Lucida Grande"/>
              </a:rPr>
              <a:t>，期望膨胀高峰；</a:t>
            </a:r>
            <a:r>
              <a:rPr lang="en-US" altLang="zh-CN" sz="2200" b="0" i="0" dirty="0">
                <a:effectLst/>
                <a:latin typeface="+mn-lt"/>
                <a:ea typeface="+mn-ea"/>
                <a:cs typeface="+mn-cs"/>
                <a:sym typeface="Lucida Grande"/>
              </a:rPr>
              <a:t>3</a:t>
            </a:r>
            <a:r>
              <a:rPr lang="zh-CN" altLang="en-US" sz="2200" b="0" i="0" dirty="0">
                <a:effectLst/>
                <a:latin typeface="+mn-lt"/>
                <a:ea typeface="+mn-ea"/>
                <a:cs typeface="+mn-cs"/>
                <a:sym typeface="Lucida Grande"/>
              </a:rPr>
              <a:t>，去魅幻灭低谷；</a:t>
            </a:r>
            <a:r>
              <a:rPr lang="en-US" altLang="zh-CN" sz="2200" b="0" i="0" dirty="0">
                <a:effectLst/>
                <a:latin typeface="+mn-lt"/>
                <a:ea typeface="+mn-ea"/>
                <a:cs typeface="+mn-cs"/>
                <a:sym typeface="Lucida Grande"/>
              </a:rPr>
              <a:t>4</a:t>
            </a:r>
            <a:r>
              <a:rPr lang="zh-CN" altLang="en-US" sz="2200" b="0" i="0" dirty="0">
                <a:effectLst/>
                <a:latin typeface="+mn-lt"/>
                <a:ea typeface="+mn-ea"/>
                <a:cs typeface="+mn-cs"/>
                <a:sym typeface="Lucida Grande"/>
              </a:rPr>
              <a:t>，启蒙斜坡；</a:t>
            </a:r>
            <a:r>
              <a:rPr lang="en-US" altLang="zh-CN" sz="2200" b="0" i="0" dirty="0">
                <a:effectLst/>
                <a:latin typeface="+mn-lt"/>
                <a:ea typeface="+mn-ea"/>
                <a:cs typeface="+mn-cs"/>
                <a:sym typeface="Lucida Grande"/>
              </a:rPr>
              <a:t>5</a:t>
            </a:r>
            <a:r>
              <a:rPr lang="zh-CN" altLang="en-US" sz="2200" b="0" i="0" dirty="0">
                <a:effectLst/>
                <a:latin typeface="+mn-lt"/>
                <a:ea typeface="+mn-ea"/>
                <a:cs typeface="+mn-cs"/>
                <a:sym typeface="Lucida Grande"/>
              </a:rPr>
              <a:t>，</a:t>
            </a:r>
            <a:r>
              <a:rPr lang="zh-CN" altLang="en-US" dirty="0">
                <a:effectLst/>
              </a:rPr>
              <a:t>生产力高原</a:t>
            </a:r>
            <a:endParaRPr kumimoji="1" lang="zh-CN" altLang="en-US"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ja-JP" altLang="zh-CN" sz="2400" kern="1200" dirty="0">
                <a:solidFill>
                  <a:schemeClr val="tx1"/>
                </a:solidFill>
                <a:effectLst/>
                <a:latin typeface="+mn-lt"/>
                <a:ea typeface="+mn-ea"/>
                <a:cs typeface="+mn-cs"/>
              </a:rPr>
              <a:t>在线教育的理想业态</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拥有流量且能提供规模化优质服务的在线教育机构</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流量就像商业地产，服务能力就像地产里的商业</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只不过在线教育的商业地产非常非常的集中，商业设施也相对没那么分散</a:t>
            </a:r>
            <a:endParaRPr lang="zh-CN" altLang="zh-CN" sz="2400" kern="1200" dirty="0">
              <a:solidFill>
                <a:schemeClr val="tx1"/>
              </a:solidFill>
              <a:effectLst/>
              <a:latin typeface="+mn-lt"/>
              <a:ea typeface="+mn-ea"/>
              <a:cs typeface="+mn-cs"/>
            </a:endParaRPr>
          </a:p>
          <a:p>
            <a:endParaRPr kumimoji="1" lang="zh-CN" alt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ja-JP" altLang="zh-CN" sz="2400" kern="1200" dirty="0">
                <a:solidFill>
                  <a:schemeClr val="tx1"/>
                </a:solidFill>
                <a:effectLst/>
                <a:latin typeface="+mn-lt"/>
                <a:ea typeface="+mn-ea"/>
                <a:cs typeface="+mn-cs"/>
              </a:rPr>
              <a:t>在线教育的理想业态</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拥有流量且能提供规模化优质服务的在线教育机构</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流量就像商业地产，服务能力就像地产里的商业</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只不过在线教育的商业地产非常非常的集中，商业设施也相对没那么分散</a:t>
            </a:r>
            <a:endParaRPr lang="zh-CN" altLang="zh-CN" sz="2400" kern="1200" dirty="0">
              <a:solidFill>
                <a:schemeClr val="tx1"/>
              </a:solidFill>
              <a:effectLst/>
              <a:latin typeface="+mn-lt"/>
              <a:ea typeface="+mn-ea"/>
              <a:cs typeface="+mn-cs"/>
            </a:endParaRPr>
          </a:p>
          <a:p>
            <a:endParaRPr kumimoji="1" lang="zh-CN" altLang="en-US"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ja-JP" altLang="zh-CN" sz="2400" kern="1200" dirty="0">
                <a:solidFill>
                  <a:schemeClr val="tx1"/>
                </a:solidFill>
                <a:effectLst/>
                <a:latin typeface="+mn-lt"/>
                <a:ea typeface="+mn-ea"/>
                <a:cs typeface="+mn-cs"/>
              </a:rPr>
              <a:t>在线教育的理想业态</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拥有流量且能提供规模化优质服务的在线教育机构</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流量就像商业地产，服务能力就像地产里的商业</a:t>
            </a:r>
            <a:endParaRPr lang="zh-CN" altLang="zh-CN" sz="2400" kern="1200" dirty="0">
              <a:solidFill>
                <a:schemeClr val="tx1"/>
              </a:solidFill>
              <a:effectLst/>
              <a:latin typeface="+mn-lt"/>
              <a:ea typeface="+mn-ea"/>
              <a:cs typeface="+mn-cs"/>
            </a:endParaRPr>
          </a:p>
          <a:p>
            <a:r>
              <a:rPr lang="en-US" altLang="zh-CN" sz="2400" kern="1200" dirty="0">
                <a:solidFill>
                  <a:schemeClr val="tx1"/>
                </a:solidFill>
                <a:effectLst/>
                <a:latin typeface="+mn-lt"/>
                <a:ea typeface="+mn-ea"/>
                <a:cs typeface="+mn-cs"/>
              </a:rPr>
              <a:t>	</a:t>
            </a:r>
            <a:r>
              <a:rPr lang="ja-JP" altLang="zh-CN" sz="2400" kern="1200" dirty="0">
                <a:solidFill>
                  <a:schemeClr val="tx1"/>
                </a:solidFill>
                <a:effectLst/>
                <a:latin typeface="+mn-lt"/>
                <a:ea typeface="+mn-ea"/>
                <a:cs typeface="+mn-cs"/>
              </a:rPr>
              <a:t>只不过在线教育的商业地产非常非常的集中，商业设施也相对没那么分散</a:t>
            </a:r>
            <a:endParaRPr lang="zh-CN" altLang="zh-CN" sz="2400" kern="1200" dirty="0">
              <a:solidFill>
                <a:schemeClr val="tx1"/>
              </a:solidFill>
              <a:effectLst/>
              <a:latin typeface="+mn-lt"/>
              <a:ea typeface="+mn-ea"/>
              <a:cs typeface="+mn-cs"/>
            </a:endParaRPr>
          </a:p>
          <a:p>
            <a:endParaRPr kumimoji="1"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defRPr/>
            </a:pPr>
            <a:r>
              <a:rPr kumimoji="1" lang="zh-CN" altLang="en-US" sz="2400" dirty="0">
                <a:latin typeface="Heiti SC Medium" pitchFamily="2" charset="-128"/>
                <a:ea typeface="Heiti SC Medium" pitchFamily="2" charset="-128"/>
              </a:rPr>
              <a:t>让我们来回顾一下其他产业</a:t>
            </a:r>
            <a:endParaRPr lang="zh-CN" altLang="en-US" sz="2400" dirty="0">
              <a:latin typeface="Heiti SC Medium" pitchFamily="2" charset="-128"/>
              <a:ea typeface="Heiti SC Medium" pitchFamily="2" charset="-128"/>
            </a:endParaRPr>
          </a:p>
          <a:p>
            <a:endParaRPr kumimoji="1"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defRPr/>
            </a:pPr>
            <a:r>
              <a:rPr lang="zh-CN" altLang="en-US" sz="2400" dirty="0">
                <a:latin typeface="+mn-ea"/>
              </a:rPr>
              <a:t>发现并占有新崛起的</a:t>
            </a:r>
            <a:r>
              <a:rPr lang="zh-CN" altLang="en-US" sz="2400" b="1" dirty="0">
                <a:solidFill>
                  <a:srgbClr val="FF0000"/>
                </a:solidFill>
                <a:latin typeface="+mn-ea"/>
              </a:rPr>
              <a:t>稀缺资源</a:t>
            </a:r>
            <a:endParaRPr lang="en-US" altLang="zh-CN" sz="2400" b="1" dirty="0">
              <a:solidFill>
                <a:srgbClr val="FF0000"/>
              </a:solidFill>
              <a:latin typeface="+mn-ea"/>
            </a:endParaRPr>
          </a:p>
          <a:p>
            <a:endParaRPr kumimoji="1" lang="en-US" altLang="zh-CN" dirty="0"/>
          </a:p>
          <a:p>
            <a:r>
              <a:rPr kumimoji="1" lang="zh-CN" altLang="en-US" dirty="0"/>
              <a:t>关键要素的迭代，</a:t>
            </a:r>
            <a:r>
              <a:rPr kumimoji="1" lang="en-US" altLang="zh-CN" dirty="0"/>
              <a:t>timing</a:t>
            </a:r>
            <a:endParaRPr kumimoji="1"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algn="l"/>
            <a:r>
              <a:rPr lang="zh-CN" altLang="en-US" sz="2400" dirty="0">
                <a:latin typeface="Heiti SC Medium" pitchFamily="2" charset="-128"/>
                <a:ea typeface="Heiti SC Medium" pitchFamily="2" charset="-128"/>
              </a:rPr>
              <a:t>流量运营者敌不过流量占有者</a:t>
            </a:r>
            <a:endParaRPr lang="en-US" altLang="zh-CN" sz="2400" dirty="0">
              <a:latin typeface="Heiti SC Medium" pitchFamily="2" charset="-128"/>
              <a:ea typeface="Heiti SC Medium" pitchFamily="2" charset="-128"/>
            </a:endParaRPr>
          </a:p>
          <a:p>
            <a:pPr algn="l"/>
            <a:r>
              <a:rPr lang="zh-CN" altLang="zh-CN" sz="2400" dirty="0">
                <a:latin typeface="Heiti SC Medium" pitchFamily="2" charset="-128"/>
                <a:ea typeface="Heiti SC Medium" pitchFamily="2" charset="-128"/>
              </a:rPr>
              <a:t>中频需求无法形成高频流量</a:t>
            </a:r>
            <a:endParaRPr lang="en-US" altLang="zh-CN" sz="2400" dirty="0">
              <a:latin typeface="Heiti SC Medium" pitchFamily="2" charset="-128"/>
              <a:ea typeface="Heiti SC Medium" pitchFamily="2" charset="-128"/>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defRPr/>
            </a:pPr>
            <a:r>
              <a:rPr lang="zh-CN" altLang="en-US" sz="2400" dirty="0">
                <a:solidFill>
                  <a:srgbClr val="FFFFFF"/>
                </a:solidFill>
              </a:rPr>
              <a:t>https://www.zhihu.com/question/24280516/answer/323504369</a:t>
            </a:r>
            <a:endParaRPr lang="en-US" altLang="zh-CN" b="1" dirty="0"/>
          </a:p>
          <a:p>
            <a:r>
              <a:rPr lang="zh-CN" altLang="en-US" b="1" dirty="0"/>
              <a:t>麦当劳主要靠地产赚钱。</a:t>
            </a:r>
            <a:endParaRPr lang="zh-CN" altLang="en-US" dirty="0"/>
          </a:p>
          <a:p>
            <a:r>
              <a:rPr lang="zh-CN" altLang="en-US" dirty="0"/>
              <a:t>当看麦当劳财报的时候，不要被它用的科目名称迷惑，只有先搞懂麦当劳的商业模式，才能用正确的方法去计算数字。</a:t>
            </a:r>
            <a:endParaRPr lang="zh-CN" altLang="en-US" dirty="0"/>
          </a:p>
          <a:p>
            <a:r>
              <a:rPr lang="zh-CN" altLang="en-US" dirty="0"/>
              <a:t>如果按个人理解重新分类计算，</a:t>
            </a:r>
            <a:r>
              <a:rPr lang="en-US" altLang="zh-CN" dirty="0"/>
              <a:t>2016</a:t>
            </a:r>
            <a:r>
              <a:rPr lang="zh-CN" altLang="en-US" dirty="0"/>
              <a:t>年，</a:t>
            </a:r>
            <a:r>
              <a:rPr lang="zh-CN" altLang="en-US" b="1" dirty="0"/>
              <a:t>麦当劳</a:t>
            </a:r>
            <a:r>
              <a:rPr lang="en-US" altLang="zh-CN" b="1" dirty="0"/>
              <a:t>50%</a:t>
            </a:r>
            <a:r>
              <a:rPr lang="zh-CN" altLang="en-US" b="1" dirty="0"/>
              <a:t>的运营利润来自地产出租，</a:t>
            </a:r>
            <a:r>
              <a:rPr lang="en-US" altLang="zh-CN" b="1" dirty="0"/>
              <a:t>40%</a:t>
            </a:r>
            <a:r>
              <a:rPr lang="zh-CN" altLang="en-US" b="1" dirty="0"/>
              <a:t>来自品牌授权，只有</a:t>
            </a:r>
            <a:r>
              <a:rPr lang="en-US" altLang="zh-CN" b="1" dirty="0"/>
              <a:t>10%</a:t>
            </a:r>
            <a:r>
              <a:rPr lang="zh-CN" altLang="en-US" b="1" dirty="0"/>
              <a:t>来自自有餐厅的运营。</a:t>
            </a:r>
            <a:endParaRPr lang="zh-CN" altLang="en-US" dirty="0"/>
          </a:p>
          <a:p>
            <a:r>
              <a:rPr lang="zh-CN" altLang="en-US" b="1" dirty="0"/>
              <a:t>麦当劳的商业模式：自营</a:t>
            </a:r>
            <a:r>
              <a:rPr lang="en-US" altLang="zh-CN" b="1" dirty="0"/>
              <a:t>+</a:t>
            </a:r>
            <a:r>
              <a:rPr lang="zh-CN" altLang="en-US" b="1" dirty="0"/>
              <a:t>平台</a:t>
            </a:r>
            <a:endParaRPr lang="zh-CN" altLang="en-US" b="1" dirty="0"/>
          </a:p>
          <a:p>
            <a:r>
              <a:rPr lang="zh-CN" altLang="en-US" dirty="0"/>
              <a:t>表面上看，麦当劳有两项业务：</a:t>
            </a:r>
            <a:endParaRPr lang="zh-CN" altLang="en-US" dirty="0"/>
          </a:p>
          <a:p>
            <a:r>
              <a:rPr lang="en-US" altLang="zh-CN" dirty="0"/>
              <a:t>1</a:t>
            </a:r>
            <a:r>
              <a:rPr lang="zh-CN" altLang="en-US" dirty="0"/>
              <a:t>）餐厅直营（</a:t>
            </a:r>
            <a:r>
              <a:rPr lang="en-US" altLang="zh-CN" dirty="0"/>
              <a:t>Company-Owned Restaurants</a:t>
            </a:r>
            <a:r>
              <a:rPr lang="zh-CN" altLang="en-US" dirty="0"/>
              <a:t>），也就是麦当劳自己运营的餐厅，收入全部归麦当劳。</a:t>
            </a:r>
            <a:endParaRPr lang="zh-CN" altLang="en-US" dirty="0"/>
          </a:p>
          <a:p>
            <a:r>
              <a:rPr lang="en-US" altLang="zh-CN" dirty="0"/>
              <a:t>2</a:t>
            </a:r>
            <a:r>
              <a:rPr lang="zh-CN" altLang="en-US" dirty="0"/>
              <a:t>）餐厅加盟（</a:t>
            </a:r>
            <a:r>
              <a:rPr lang="en-US" altLang="zh-CN" dirty="0"/>
              <a:t>Franchise</a:t>
            </a:r>
            <a:r>
              <a:rPr lang="zh-CN" altLang="en-US" dirty="0"/>
              <a:t>），加盟商运营餐厅，麦当劳向加盟商收部分抽成，主要包括两块：加盟费和房租。加盟费抽成一般在餐厅收入的</a:t>
            </a:r>
            <a:r>
              <a:rPr lang="en-US" altLang="zh-CN" dirty="0"/>
              <a:t>4-5%</a:t>
            </a:r>
            <a:r>
              <a:rPr lang="zh-CN" altLang="en-US" dirty="0"/>
              <a:t>，租金扣点一般在餐厅收入的</a:t>
            </a:r>
            <a:r>
              <a:rPr lang="en-US" altLang="zh-CN" dirty="0"/>
              <a:t>9-11%</a:t>
            </a:r>
            <a:r>
              <a:rPr lang="zh-CN" altLang="en-US" dirty="0"/>
              <a:t>。</a:t>
            </a:r>
            <a:endParaRPr lang="zh-CN" altLang="en-US" dirty="0"/>
          </a:p>
          <a:p>
            <a:r>
              <a:rPr lang="zh-CN" altLang="en-US" b="1" dirty="0"/>
              <a:t>没错，除了加盟费，加盟商还要向麦当劳交房租。看财报，</a:t>
            </a:r>
            <a:r>
              <a:rPr lang="en-US" altLang="zh-CN" b="1" dirty="0"/>
              <a:t>2016</a:t>
            </a:r>
            <a:r>
              <a:rPr lang="zh-CN" altLang="en-US" b="1" dirty="0"/>
              <a:t>年，麦当劳的租金收入为</a:t>
            </a:r>
            <a:r>
              <a:rPr lang="en-US" altLang="zh-CN" b="1" dirty="0"/>
              <a:t>61</a:t>
            </a:r>
            <a:r>
              <a:rPr lang="zh-CN" altLang="en-US" b="1" dirty="0"/>
              <a:t>亿美金，而加盟费收入才</a:t>
            </a:r>
            <a:r>
              <a:rPr lang="en-US" altLang="zh-CN" b="1" dirty="0"/>
              <a:t>31</a:t>
            </a:r>
            <a:r>
              <a:rPr lang="zh-CN" altLang="en-US" b="1" dirty="0"/>
              <a:t>亿美金。</a:t>
            </a:r>
            <a:br>
              <a:rPr lang="zh-CN" altLang="en-US" dirty="0"/>
            </a:br>
            <a:r>
              <a:rPr lang="zh-CN" altLang="en-US" dirty="0"/>
              <a:t>为什么麦当劳能向加盟餐厅收租金？因为麦当劳还是部分餐厅的地主和房东。认真看财报，其中有这么一段儿：</a:t>
            </a:r>
            <a:endParaRPr lang="zh-CN" altLang="en-US" dirty="0"/>
          </a:p>
          <a:p>
            <a:r>
              <a:rPr lang="en-US" altLang="zh-CN" dirty="0"/>
              <a:t>At December 31, 2016, the Company was the lessee at 14,763 restaurant locations through ground leases (the Company leases the land and the Company or franchisee owns the building) and through improved leases (the Company leases land and buildings). 2016</a:t>
            </a:r>
            <a:r>
              <a:rPr lang="zh-CN" altLang="en-US" dirty="0"/>
              <a:t>年底，麦当劳有</a:t>
            </a:r>
            <a:r>
              <a:rPr lang="en-US" altLang="zh-CN" dirty="0"/>
              <a:t>31,230</a:t>
            </a:r>
            <a:r>
              <a:rPr lang="zh-CN" altLang="en-US" dirty="0"/>
              <a:t>家加盟餐厅。也就是说，</a:t>
            </a:r>
            <a:r>
              <a:rPr lang="en-US" altLang="zh-CN" b="1" dirty="0"/>
              <a:t>47%</a:t>
            </a:r>
            <a:r>
              <a:rPr lang="zh-CN" altLang="en-US" b="1" dirty="0"/>
              <a:t>的加盟餐厅（</a:t>
            </a:r>
            <a:r>
              <a:rPr lang="en-US" altLang="zh-CN" b="1" dirty="0"/>
              <a:t>14,763</a:t>
            </a:r>
            <a:r>
              <a:rPr lang="zh-CN" altLang="en-US" b="1" dirty="0"/>
              <a:t>家），要么地在麦当劳手里，要么地和房都在麦当劳手里。</a:t>
            </a:r>
            <a:r>
              <a:rPr lang="zh-CN" altLang="en-US" dirty="0"/>
              <a:t>要么交房租，要么交地租。</a:t>
            </a:r>
            <a:endParaRPr lang="zh-CN" altLang="en-US" dirty="0"/>
          </a:p>
          <a:p>
            <a:r>
              <a:rPr lang="zh-CN" altLang="en-US" dirty="0"/>
              <a:t>对于加盟餐厅，麦当劳也会在财报中披露他们的全部销售额，名曰系统销售额（</a:t>
            </a:r>
            <a:r>
              <a:rPr lang="en-US" altLang="zh-CN" dirty="0"/>
              <a:t>Systemwide Sales</a:t>
            </a:r>
            <a:r>
              <a:rPr lang="zh-CN" altLang="en-US" dirty="0"/>
              <a:t>）。</a:t>
            </a:r>
            <a:endParaRPr lang="zh-CN" altLang="en-US" dirty="0"/>
          </a:p>
          <a:p>
            <a:r>
              <a:rPr lang="zh-CN" altLang="en-US" b="1" dirty="0"/>
              <a:t>套用一下平台的概念，系统销售额就是</a:t>
            </a:r>
            <a:r>
              <a:rPr lang="en-US" altLang="zh-CN" b="1" dirty="0"/>
              <a:t>GMV</a:t>
            </a:r>
            <a:r>
              <a:rPr lang="zh-CN" altLang="en-US" b="1" dirty="0"/>
              <a:t>，直营是麦当劳的“自营业务”，加盟是麦当劳的“平台业务”，麦当劳对加盟商收的就是个</a:t>
            </a:r>
            <a:r>
              <a:rPr lang="en-US" altLang="zh-CN" b="1" dirty="0"/>
              <a:t>take rate</a:t>
            </a:r>
            <a:r>
              <a:rPr lang="zh-CN" altLang="en-US" b="1" dirty="0"/>
              <a:t>。</a:t>
            </a:r>
            <a:endParaRPr lang="en-US" altLang="zh-CN" dirty="0"/>
          </a:p>
          <a:p>
            <a:r>
              <a:rPr lang="zh-CN" altLang="en-US" dirty="0"/>
              <a:t>拿</a:t>
            </a:r>
            <a:r>
              <a:rPr lang="en-US" altLang="zh-CN" dirty="0"/>
              <a:t>2016</a:t>
            </a:r>
            <a:r>
              <a:rPr lang="zh-CN" altLang="en-US" dirty="0"/>
              <a:t>年财报的数来算，加盟业务的</a:t>
            </a:r>
            <a:r>
              <a:rPr lang="en-US" altLang="zh-CN" dirty="0"/>
              <a:t>take rate</a:t>
            </a:r>
            <a:r>
              <a:rPr lang="zh-CN" altLang="en-US" dirty="0"/>
              <a:t>约为</a:t>
            </a:r>
            <a:r>
              <a:rPr lang="en-US" altLang="zh-CN" dirty="0"/>
              <a:t>13.4%</a:t>
            </a:r>
            <a:r>
              <a:rPr lang="zh-CN" altLang="en-US" dirty="0"/>
              <a:t>。其中</a:t>
            </a:r>
            <a:r>
              <a:rPr lang="en-US" altLang="zh-CN" dirty="0"/>
              <a:t>8.8%</a:t>
            </a:r>
            <a:r>
              <a:rPr lang="zh-CN" altLang="en-US" dirty="0"/>
              <a:t>是房租，</a:t>
            </a:r>
            <a:r>
              <a:rPr lang="en-US" altLang="zh-CN" dirty="0"/>
              <a:t>4.5%</a:t>
            </a:r>
            <a:r>
              <a:rPr lang="zh-CN" altLang="en-US" dirty="0"/>
              <a:t>是加盟费（还有一部分其他</a:t>
            </a:r>
            <a:r>
              <a:rPr lang="en-US" altLang="zh-CN" dirty="0"/>
              <a:t>initial fees</a:t>
            </a:r>
            <a:r>
              <a:rPr lang="zh-CN" altLang="en-US" dirty="0"/>
              <a:t>）。</a:t>
            </a:r>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b="1" dirty="0"/>
              <a:t>看财报，</a:t>
            </a:r>
            <a:r>
              <a:rPr lang="en-US" altLang="zh-CN" b="1" dirty="0"/>
              <a:t>2016</a:t>
            </a:r>
            <a:r>
              <a:rPr lang="zh-CN" altLang="en-US" b="1" dirty="0"/>
              <a:t>年，麦当劳的租金收入为</a:t>
            </a:r>
            <a:r>
              <a:rPr lang="en-US" altLang="zh-CN" b="1" dirty="0"/>
              <a:t>61</a:t>
            </a:r>
            <a:r>
              <a:rPr lang="zh-CN" altLang="en-US" b="1" dirty="0"/>
              <a:t>亿美金，而加盟费收入才</a:t>
            </a:r>
            <a:r>
              <a:rPr lang="en-US" altLang="zh-CN" b="1" dirty="0"/>
              <a:t>31</a:t>
            </a:r>
            <a:r>
              <a:rPr lang="zh-CN" altLang="en-US" b="1" dirty="0"/>
              <a:t>亿美金。</a:t>
            </a:r>
            <a:endParaRPr lang="en-US" altLang="zh-CN" b="1" dirty="0"/>
          </a:p>
          <a:p>
            <a:r>
              <a:rPr lang="zh-CN" altLang="en-US" dirty="0"/>
              <a:t>为什么麦当劳能向加盟餐厅收租金？因为麦当劳还是部分餐厅的地主和房东。认真看财报，其中有这么一段儿：</a:t>
            </a:r>
            <a:endParaRPr lang="zh-CN" altLang="en-US" dirty="0"/>
          </a:p>
          <a:p>
            <a:r>
              <a:rPr lang="en-US" altLang="zh-CN" dirty="0"/>
              <a:t>At December 31, 2016, the Company was the lessee at 14,763 restaurant locations through ground leases (the Company leases the land and the Company or franchisee owns the building) and through improved leases (the Company leases land and buildings). 2016</a:t>
            </a:r>
            <a:r>
              <a:rPr lang="zh-CN" altLang="en-US" dirty="0"/>
              <a:t>年底，麦当劳有</a:t>
            </a:r>
            <a:r>
              <a:rPr lang="en-US" altLang="zh-CN" dirty="0"/>
              <a:t>31,230</a:t>
            </a:r>
            <a:r>
              <a:rPr lang="zh-CN" altLang="en-US" dirty="0"/>
              <a:t>家加盟餐厅。也就是说，</a:t>
            </a:r>
            <a:r>
              <a:rPr lang="en-US" altLang="zh-CN" b="1" dirty="0"/>
              <a:t>47%</a:t>
            </a:r>
            <a:r>
              <a:rPr lang="zh-CN" altLang="en-US" b="1" dirty="0"/>
              <a:t>的加盟餐厅（</a:t>
            </a:r>
            <a:r>
              <a:rPr lang="en-US" altLang="zh-CN" b="1" dirty="0"/>
              <a:t>14,763</a:t>
            </a:r>
            <a:r>
              <a:rPr lang="zh-CN" altLang="en-US" b="1" dirty="0"/>
              <a:t>家），要么地在麦当劳手里，要么地和房都在麦当劳手里。</a:t>
            </a:r>
            <a:r>
              <a:rPr lang="zh-CN" altLang="en-US" dirty="0"/>
              <a:t>要么交房租，要么交地租。</a:t>
            </a:r>
            <a:endParaRPr lang="zh-CN" altLang="en-US" dirty="0"/>
          </a:p>
          <a:p>
            <a:r>
              <a:rPr lang="zh-CN" altLang="en-US" dirty="0"/>
              <a:t>对于加盟餐厅，麦当劳也会在财报中披露他们的全部销售额，名曰系统销售额（</a:t>
            </a:r>
            <a:r>
              <a:rPr lang="en-US" altLang="zh-CN" dirty="0"/>
              <a:t>Systemwide Sales</a:t>
            </a:r>
            <a:r>
              <a:rPr lang="zh-CN" altLang="en-US" dirty="0"/>
              <a:t>）。</a:t>
            </a:r>
            <a:endParaRPr lang="zh-CN" altLang="en-US" dirty="0"/>
          </a:p>
          <a:p>
            <a:r>
              <a:rPr lang="zh-CN" altLang="en-US" b="1" dirty="0"/>
              <a:t>套用一下平台的概念，系统销售额就是</a:t>
            </a:r>
            <a:r>
              <a:rPr lang="en-US" altLang="zh-CN" b="1" dirty="0"/>
              <a:t>GMV</a:t>
            </a:r>
            <a:r>
              <a:rPr lang="zh-CN" altLang="en-US" b="1" dirty="0"/>
              <a:t>，直营是麦当劳的“自营业务”，加盟是麦当劳的“平台业务”，麦当劳对加盟商收的就是个</a:t>
            </a:r>
            <a:r>
              <a:rPr lang="en-US" altLang="zh-CN" b="1" dirty="0"/>
              <a:t>take rate</a:t>
            </a:r>
            <a:r>
              <a:rPr lang="zh-CN" altLang="en-US" b="1" dirty="0"/>
              <a:t>。</a:t>
            </a:r>
            <a:endParaRPr lang="en-US" altLang="zh-CN" dirty="0"/>
          </a:p>
          <a:p>
            <a:r>
              <a:rPr lang="zh-CN" altLang="en-US" dirty="0"/>
              <a:t>拿</a:t>
            </a:r>
            <a:r>
              <a:rPr lang="en-US" altLang="zh-CN" dirty="0"/>
              <a:t>2016</a:t>
            </a:r>
            <a:r>
              <a:rPr lang="zh-CN" altLang="en-US" dirty="0"/>
              <a:t>年财报的数来算，加盟业务的</a:t>
            </a:r>
            <a:r>
              <a:rPr lang="en-US" altLang="zh-CN" dirty="0"/>
              <a:t>take rate</a:t>
            </a:r>
            <a:r>
              <a:rPr lang="zh-CN" altLang="en-US" dirty="0"/>
              <a:t>约为</a:t>
            </a:r>
            <a:r>
              <a:rPr lang="en-US" altLang="zh-CN" dirty="0"/>
              <a:t>13.4%</a:t>
            </a:r>
            <a:r>
              <a:rPr lang="zh-CN" altLang="en-US" dirty="0"/>
              <a:t>。其中</a:t>
            </a:r>
            <a:r>
              <a:rPr lang="en-US" altLang="zh-CN" dirty="0"/>
              <a:t>8.8%</a:t>
            </a:r>
            <a:r>
              <a:rPr lang="zh-CN" altLang="en-US" dirty="0"/>
              <a:t>是房租，</a:t>
            </a:r>
            <a:r>
              <a:rPr lang="en-US" altLang="zh-CN" dirty="0"/>
              <a:t>4.5%</a:t>
            </a:r>
            <a:r>
              <a:rPr lang="zh-CN" altLang="en-US" dirty="0"/>
              <a:t>是加盟费（还有一部分其他</a:t>
            </a:r>
            <a:r>
              <a:rPr lang="en-US" altLang="zh-CN" dirty="0"/>
              <a:t>initial fees</a:t>
            </a:r>
            <a:r>
              <a:rPr lang="zh-CN" altLang="en-US" dirty="0"/>
              <a:t>）。</a:t>
            </a:r>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0" marR="0" lvl="0" indent="0" defTabSz="457200" eaLnBrk="1" fontAlgn="auto" latinLnBrk="0" hangingPunct="1">
              <a:lnSpc>
                <a:spcPct val="100000"/>
              </a:lnSpc>
              <a:spcBef>
                <a:spcPts val="0"/>
              </a:spcBef>
              <a:spcAft>
                <a:spcPts val="0"/>
              </a:spcAft>
              <a:buClrTx/>
              <a:buSzTx/>
              <a:buFontTx/>
              <a:buNone/>
              <a:defRPr/>
            </a:pPr>
            <a:r>
              <a:rPr lang="zh-CN" altLang="en-US" sz="2400" dirty="0">
                <a:solidFill>
                  <a:srgbClr val="FFFFFF"/>
                </a:solidFill>
              </a:rPr>
              <a:t>https://www.zhihu.com/question/24280516/answer/323504369</a:t>
            </a:r>
            <a:endParaRPr lang="en-US" altLang="zh-CN" b="1" dirty="0"/>
          </a:p>
          <a:p>
            <a:r>
              <a:rPr lang="zh-CN" altLang="en-US" b="1" dirty="0"/>
              <a:t>麦当劳主要靠地产赚钱。</a:t>
            </a:r>
            <a:endParaRPr lang="zh-CN" altLang="en-US" dirty="0"/>
          </a:p>
          <a:p>
            <a:r>
              <a:rPr lang="zh-CN" altLang="en-US" dirty="0"/>
              <a:t>当看麦当劳财报的时候，不要被它用的科目名称迷惑，只有先搞懂麦当劳的商业模式，才能用正确的方法去计算数字。</a:t>
            </a:r>
            <a:endParaRPr lang="zh-CN" altLang="en-US" dirty="0"/>
          </a:p>
          <a:p>
            <a:r>
              <a:rPr lang="zh-CN" altLang="en-US" dirty="0"/>
              <a:t>如果按个人理解重新分类计算，</a:t>
            </a:r>
            <a:r>
              <a:rPr lang="en-US" altLang="zh-CN" dirty="0"/>
              <a:t>2016</a:t>
            </a:r>
            <a:r>
              <a:rPr lang="zh-CN" altLang="en-US" dirty="0"/>
              <a:t>年，</a:t>
            </a:r>
            <a:r>
              <a:rPr lang="zh-CN" altLang="en-US" b="1" dirty="0"/>
              <a:t>麦当劳</a:t>
            </a:r>
            <a:r>
              <a:rPr lang="en-US" altLang="zh-CN" b="1" dirty="0"/>
              <a:t>50%</a:t>
            </a:r>
            <a:r>
              <a:rPr lang="zh-CN" altLang="en-US" b="1" dirty="0"/>
              <a:t>的运营利润来自地产出租，</a:t>
            </a:r>
            <a:r>
              <a:rPr lang="en-US" altLang="zh-CN" b="1" dirty="0"/>
              <a:t>40%</a:t>
            </a:r>
            <a:r>
              <a:rPr lang="zh-CN" altLang="en-US" b="1" dirty="0"/>
              <a:t>来自品牌授权，只有</a:t>
            </a:r>
            <a:r>
              <a:rPr lang="en-US" altLang="zh-CN" b="1" dirty="0"/>
              <a:t>10%</a:t>
            </a:r>
            <a:r>
              <a:rPr lang="zh-CN" altLang="en-US" b="1" dirty="0"/>
              <a:t>来自自有餐厅的运营。</a:t>
            </a:r>
            <a:endParaRPr lang="zh-CN" altLang="en-US" dirty="0"/>
          </a:p>
          <a:p>
            <a:r>
              <a:rPr lang="zh-CN" altLang="en-US" b="1" dirty="0"/>
              <a:t>麦当劳的商业模式：自营</a:t>
            </a:r>
            <a:r>
              <a:rPr lang="en-US" altLang="zh-CN" b="1" dirty="0"/>
              <a:t>+</a:t>
            </a:r>
            <a:r>
              <a:rPr lang="zh-CN" altLang="en-US" b="1" dirty="0"/>
              <a:t>平台</a:t>
            </a:r>
            <a:endParaRPr lang="zh-CN" altLang="en-US" b="1" dirty="0"/>
          </a:p>
          <a:p>
            <a:r>
              <a:rPr lang="zh-CN" altLang="en-US" dirty="0"/>
              <a:t>表面上看，麦当劳有两项业务：</a:t>
            </a:r>
            <a:endParaRPr lang="zh-CN" altLang="en-US" dirty="0"/>
          </a:p>
          <a:p>
            <a:r>
              <a:rPr lang="en-US" altLang="zh-CN" dirty="0"/>
              <a:t>1</a:t>
            </a:r>
            <a:r>
              <a:rPr lang="zh-CN" altLang="en-US" dirty="0"/>
              <a:t>）餐厅直营（</a:t>
            </a:r>
            <a:r>
              <a:rPr lang="en-US" altLang="zh-CN" dirty="0"/>
              <a:t>Company-Owned Restaurants</a:t>
            </a:r>
            <a:r>
              <a:rPr lang="zh-CN" altLang="en-US" dirty="0"/>
              <a:t>），也就是麦当劳自己运营的餐厅，收入全部归麦当劳。</a:t>
            </a:r>
            <a:endParaRPr lang="zh-CN" altLang="en-US" dirty="0"/>
          </a:p>
          <a:p>
            <a:r>
              <a:rPr lang="en-US" altLang="zh-CN" dirty="0"/>
              <a:t>2</a:t>
            </a:r>
            <a:r>
              <a:rPr lang="zh-CN" altLang="en-US" dirty="0"/>
              <a:t>）餐厅加盟（</a:t>
            </a:r>
            <a:r>
              <a:rPr lang="en-US" altLang="zh-CN" dirty="0"/>
              <a:t>Franchise</a:t>
            </a:r>
            <a:r>
              <a:rPr lang="zh-CN" altLang="en-US" dirty="0"/>
              <a:t>），加盟商运营餐厅，麦当劳向加盟商收部分抽成，主要包括两块：加盟费和房租。加盟费抽成一般在餐厅收入的</a:t>
            </a:r>
            <a:r>
              <a:rPr lang="en-US" altLang="zh-CN" dirty="0"/>
              <a:t>4-5%</a:t>
            </a:r>
            <a:r>
              <a:rPr lang="zh-CN" altLang="en-US" dirty="0"/>
              <a:t>，租金扣点一般在餐厅收入的</a:t>
            </a:r>
            <a:r>
              <a:rPr lang="en-US" altLang="zh-CN" dirty="0"/>
              <a:t>9-11%</a:t>
            </a:r>
            <a:r>
              <a:rPr lang="zh-CN" altLang="en-US" dirty="0"/>
              <a:t>。</a:t>
            </a:r>
            <a:endParaRPr lang="zh-CN" altLang="en-US" dirty="0"/>
          </a:p>
          <a:p>
            <a:r>
              <a:rPr lang="zh-CN" altLang="en-US" b="1" dirty="0"/>
              <a:t>没错，除了加盟费，加盟商还要向麦当劳交房租。看财报，</a:t>
            </a:r>
            <a:r>
              <a:rPr lang="en-US" altLang="zh-CN" b="1" dirty="0"/>
              <a:t>2016</a:t>
            </a:r>
            <a:r>
              <a:rPr lang="zh-CN" altLang="en-US" b="1" dirty="0"/>
              <a:t>年，麦当劳的租金收入为</a:t>
            </a:r>
            <a:r>
              <a:rPr lang="en-US" altLang="zh-CN" b="1" dirty="0"/>
              <a:t>61</a:t>
            </a:r>
            <a:r>
              <a:rPr lang="zh-CN" altLang="en-US" b="1" dirty="0"/>
              <a:t>亿美金，而加盟费收入才</a:t>
            </a:r>
            <a:r>
              <a:rPr lang="en-US" altLang="zh-CN" b="1" dirty="0"/>
              <a:t>31</a:t>
            </a:r>
            <a:r>
              <a:rPr lang="zh-CN" altLang="en-US" b="1" dirty="0"/>
              <a:t>亿美金。</a:t>
            </a:r>
            <a:br>
              <a:rPr lang="zh-CN" altLang="en-US" dirty="0"/>
            </a:br>
            <a:r>
              <a:rPr lang="zh-CN" altLang="en-US" dirty="0"/>
              <a:t>为什么麦当劳能向加盟餐厅收租金？因为麦当劳还是部分餐厅的地主和房东。认真看财报，其中有这么一段儿：</a:t>
            </a:r>
            <a:endParaRPr lang="zh-CN" altLang="en-US" dirty="0"/>
          </a:p>
          <a:p>
            <a:r>
              <a:rPr lang="en-US" altLang="zh-CN" dirty="0"/>
              <a:t>At December 31, 2016, the Company was the lessee at 14,763 restaurant locations through ground leases (the Company leases the land and the Company or franchisee owns the building) and through improved leases (the Company leases land and buildings). 2016</a:t>
            </a:r>
            <a:r>
              <a:rPr lang="zh-CN" altLang="en-US" dirty="0"/>
              <a:t>年底，麦当劳有</a:t>
            </a:r>
            <a:r>
              <a:rPr lang="en-US" altLang="zh-CN" dirty="0"/>
              <a:t>31,230</a:t>
            </a:r>
            <a:r>
              <a:rPr lang="zh-CN" altLang="en-US" dirty="0"/>
              <a:t>家加盟餐厅。也就是说，</a:t>
            </a:r>
            <a:r>
              <a:rPr lang="en-US" altLang="zh-CN" b="1" dirty="0"/>
              <a:t>47%</a:t>
            </a:r>
            <a:r>
              <a:rPr lang="zh-CN" altLang="en-US" b="1" dirty="0"/>
              <a:t>的加盟餐厅（</a:t>
            </a:r>
            <a:r>
              <a:rPr lang="en-US" altLang="zh-CN" b="1" dirty="0"/>
              <a:t>14,763</a:t>
            </a:r>
            <a:r>
              <a:rPr lang="zh-CN" altLang="en-US" b="1" dirty="0"/>
              <a:t>家），要么地在麦当劳手里，要么地和房都在麦当劳手里。</a:t>
            </a:r>
            <a:r>
              <a:rPr lang="zh-CN" altLang="en-US" dirty="0"/>
              <a:t>要么交房租，要么交地租。</a:t>
            </a:r>
            <a:endParaRPr lang="zh-CN" altLang="en-US" dirty="0"/>
          </a:p>
          <a:p>
            <a:r>
              <a:rPr lang="zh-CN" altLang="en-US" dirty="0"/>
              <a:t>对于加盟餐厅，麦当劳也会在财报中披露他们的全部销售额，名曰系统销售额（</a:t>
            </a:r>
            <a:r>
              <a:rPr lang="en-US" altLang="zh-CN" dirty="0"/>
              <a:t>Systemwide Sales</a:t>
            </a:r>
            <a:r>
              <a:rPr lang="zh-CN" altLang="en-US" dirty="0"/>
              <a:t>）。</a:t>
            </a:r>
            <a:endParaRPr lang="zh-CN" altLang="en-US" dirty="0"/>
          </a:p>
          <a:p>
            <a:r>
              <a:rPr lang="zh-CN" altLang="en-US" b="1" dirty="0"/>
              <a:t>套用一下平台的概念，系统销售额就是</a:t>
            </a:r>
            <a:r>
              <a:rPr lang="en-US" altLang="zh-CN" b="1" dirty="0"/>
              <a:t>GMV</a:t>
            </a:r>
            <a:r>
              <a:rPr lang="zh-CN" altLang="en-US" b="1" dirty="0"/>
              <a:t>，直营是麦当劳的“自营业务”，加盟是麦当劳的“平台业务”，麦当劳对加盟商收的就是个</a:t>
            </a:r>
            <a:r>
              <a:rPr lang="en-US" altLang="zh-CN" b="1" dirty="0"/>
              <a:t>take rate</a:t>
            </a:r>
            <a:r>
              <a:rPr lang="zh-CN" altLang="en-US" b="1" dirty="0"/>
              <a:t>。</a:t>
            </a:r>
            <a:endParaRPr lang="en-US" altLang="zh-CN" dirty="0"/>
          </a:p>
          <a:p>
            <a:r>
              <a:rPr lang="zh-CN" altLang="en-US" dirty="0"/>
              <a:t>拿</a:t>
            </a:r>
            <a:r>
              <a:rPr lang="en-US" altLang="zh-CN" dirty="0"/>
              <a:t>2016</a:t>
            </a:r>
            <a:r>
              <a:rPr lang="zh-CN" altLang="en-US" dirty="0"/>
              <a:t>年财报的数来算，加盟业务的</a:t>
            </a:r>
            <a:r>
              <a:rPr lang="en-US" altLang="zh-CN" dirty="0"/>
              <a:t>take rate</a:t>
            </a:r>
            <a:r>
              <a:rPr lang="zh-CN" altLang="en-US" dirty="0"/>
              <a:t>约为</a:t>
            </a:r>
            <a:r>
              <a:rPr lang="en-US" altLang="zh-CN" dirty="0"/>
              <a:t>13.4%</a:t>
            </a:r>
            <a:r>
              <a:rPr lang="zh-CN" altLang="en-US" dirty="0"/>
              <a:t>。其中</a:t>
            </a:r>
            <a:r>
              <a:rPr lang="en-US" altLang="zh-CN" dirty="0"/>
              <a:t>8.8%</a:t>
            </a:r>
            <a:r>
              <a:rPr lang="zh-CN" altLang="en-US" dirty="0"/>
              <a:t>是房租，</a:t>
            </a:r>
            <a:r>
              <a:rPr lang="en-US" altLang="zh-CN" dirty="0"/>
              <a:t>4.5%</a:t>
            </a:r>
            <a:r>
              <a:rPr lang="zh-CN" altLang="en-US" dirty="0"/>
              <a:t>是加盟费（还有一部分其他</a:t>
            </a:r>
            <a:r>
              <a:rPr lang="en-US" altLang="zh-CN" dirty="0"/>
              <a:t>initial fees</a:t>
            </a:r>
            <a:r>
              <a:rPr lang="zh-CN" altLang="en-US" dirty="0"/>
              <a:t>）。</a:t>
            </a:r>
            <a:endParaRPr lang="zh-CN" alt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kumimoji="1"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vmlDrawing" Target="../drawings/vmlDrawing1.vml"/><Relationship Id="rId5" Type="http://schemas.openxmlformats.org/officeDocument/2006/relationships/image" Target="../media/image3.png"/><Relationship Id="rId4" Type="http://schemas.openxmlformats.org/officeDocument/2006/relationships/image" Target="../media/image2.emf"/><Relationship Id="rId3" Type="http://schemas.openxmlformats.org/officeDocument/2006/relationships/oleObject" Target="../embeddings/oleObject1.bin"/><Relationship Id="rId2" Type="http://schemas.openxmlformats.org/officeDocument/2006/relationships/tags" Target="../tags/tag1.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0">
  <p:cSld name="标题与副标题">
    <p:spTree>
      <p:nvGrpSpPr>
        <p:cNvPr id="1" name=""/>
        <p:cNvGrpSpPr/>
        <p:nvPr/>
      </p:nvGrpSpPr>
      <p:grpSpPr>
        <a:xfrm>
          <a:off x="0" y="0"/>
          <a:ext cx="0" cy="0"/>
          <a:chOff x="0" y="0"/>
          <a:chExt cx="0" cy="0"/>
        </a:xfrm>
      </p:grpSpPr>
      <p:sp>
        <p:nvSpPr>
          <p:cNvPr id="12" name="幻灯片编号"/>
          <p:cNvSpPr txBox="1">
            <a:spLocks noGrp="1"/>
          </p:cNvSpPr>
          <p:nvPr>
            <p:ph type="sldNum" sz="quarter" idx="2"/>
          </p:nvPr>
        </p:nvSpPr>
        <p:spPr>
          <a:xfrm>
            <a:off x="12020860" y="13322300"/>
            <a:ext cx="368504" cy="374600"/>
          </a:xfrm>
          <a:prstGeom prst="rect">
            <a:avLst/>
          </a:prstGeom>
        </p:spPr>
        <p:txBody>
          <a:bodyPr anchor="t"/>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p:cSld name="照片 - 水平 4 联">
    <p:spTree>
      <p:nvGrpSpPr>
        <p:cNvPr id="1" name=""/>
        <p:cNvGrpSpPr/>
        <p:nvPr/>
      </p:nvGrpSpPr>
      <p:grpSpPr>
        <a:xfrm>
          <a:off x="0" y="0"/>
          <a:ext cx="0" cy="0"/>
          <a:chOff x="0" y="0"/>
          <a:chExt cx="0" cy="0"/>
        </a:xfrm>
      </p:grpSpPr>
      <p:sp>
        <p:nvSpPr>
          <p:cNvPr id="38" name="线条"/>
          <p:cNvSpPr/>
          <p:nvPr/>
        </p:nvSpPr>
        <p:spPr>
          <a:xfrm>
            <a:off x="522123" y="12534900"/>
            <a:ext cx="23338002" cy="0"/>
          </a:xfrm>
          <a:prstGeom prst="line">
            <a:avLst/>
          </a:prstGeom>
          <a:ln w="25400">
            <a:solidFill>
              <a:srgbClr val="83827D"/>
            </a:solidFill>
            <a:miter lim="400000"/>
          </a:ln>
        </p:spPr>
        <p:txBody>
          <a:bodyPr lIns="45718" tIns="45718" rIns="45718" bIns="45718"/>
          <a:lstStyle/>
          <a:p>
            <a:pPr>
              <a:defRPr>
                <a:solidFill>
                  <a:srgbClr val="AB7655"/>
                </a:solidFill>
              </a:defRPr>
            </a:pPr>
          </a:p>
        </p:txBody>
      </p:sp>
      <p:sp>
        <p:nvSpPr>
          <p:cNvPr id="39" name="线条"/>
          <p:cNvSpPr/>
          <p:nvPr/>
        </p:nvSpPr>
        <p:spPr>
          <a:xfrm>
            <a:off x="9856865" y="12522198"/>
            <a:ext cx="7" cy="832808"/>
          </a:xfrm>
          <a:prstGeom prst="line">
            <a:avLst/>
          </a:prstGeom>
          <a:ln w="25400">
            <a:solidFill>
              <a:srgbClr val="83827D"/>
            </a:solidFill>
            <a:miter lim="400000"/>
          </a:ln>
        </p:spPr>
        <p:txBody>
          <a:bodyPr lIns="45718" tIns="45718" rIns="45718" bIns="45718"/>
          <a:lstStyle/>
          <a:p>
            <a:pPr>
              <a:defRPr>
                <a:solidFill>
                  <a:srgbClr val="AB7655"/>
                </a:solidFill>
              </a:defRPr>
            </a:pPr>
          </a:p>
        </p:txBody>
      </p:sp>
      <p:sp>
        <p:nvSpPr>
          <p:cNvPr id="40" name="线条"/>
          <p:cNvSpPr/>
          <p:nvPr/>
        </p:nvSpPr>
        <p:spPr>
          <a:xfrm>
            <a:off x="522123" y="10109200"/>
            <a:ext cx="23338002" cy="0"/>
          </a:xfrm>
          <a:prstGeom prst="line">
            <a:avLst/>
          </a:prstGeom>
          <a:ln w="25400">
            <a:solidFill>
              <a:srgbClr val="83827D"/>
            </a:solidFill>
            <a:miter lim="400000"/>
          </a:ln>
        </p:spPr>
        <p:txBody>
          <a:bodyPr lIns="45718" tIns="45718" rIns="45718" bIns="45718"/>
          <a:lstStyle/>
          <a:p>
            <a:pPr>
              <a:defRPr>
                <a:solidFill>
                  <a:srgbClr val="AB7655"/>
                </a:solidFill>
              </a:defRPr>
            </a:pPr>
          </a:p>
        </p:txBody>
      </p:sp>
      <p:sp>
        <p:nvSpPr>
          <p:cNvPr id="41" name="矩形"/>
          <p:cNvSpPr/>
          <p:nvPr/>
        </p:nvSpPr>
        <p:spPr>
          <a:xfrm>
            <a:off x="520700" y="393700"/>
            <a:ext cx="23342600" cy="12966700"/>
          </a:xfrm>
          <a:prstGeom prst="rect">
            <a:avLst/>
          </a:prstGeom>
          <a:ln w="25400">
            <a:solidFill>
              <a:srgbClr val="83827D"/>
            </a:solidFill>
            <a:miter lim="400000"/>
          </a:ln>
        </p:spPr>
        <p:txBody>
          <a:bodyPr lIns="50800" tIns="50800" rIns="50800" bIns="50800" anchor="ctr"/>
          <a:lstStyle/>
          <a:p>
            <a:pPr>
              <a:defRPr>
                <a:solidFill>
                  <a:srgbClr val="558AAB"/>
                </a:solidFill>
                <a:latin typeface="Helvetica Neue Bold Condensed"/>
                <a:ea typeface="Helvetica Neue Bold Condensed"/>
                <a:cs typeface="Helvetica Neue Bold Condensed"/>
                <a:sym typeface="Helvetica Neue Bold Condensed"/>
              </a:defRPr>
            </a:pPr>
          </a:p>
        </p:txBody>
      </p:sp>
      <p:sp>
        <p:nvSpPr>
          <p:cNvPr id="42" name="正文级别 1…"/>
          <p:cNvSpPr txBox="1">
            <a:spLocks noGrp="1"/>
          </p:cNvSpPr>
          <p:nvPr>
            <p:ph type="body" sz="quarter" idx="1" hasCustomPrompt="1"/>
          </p:nvPr>
        </p:nvSpPr>
        <p:spPr>
          <a:xfrm>
            <a:off x="637233" y="10121899"/>
            <a:ext cx="1209136" cy="520708"/>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正文级别 1</a:t>
            </a:r>
          </a:p>
          <a:p>
            <a:pPr lvl="1"/>
            <a:r>
              <a:t>正文级别 2</a:t>
            </a:r>
          </a:p>
          <a:p>
            <a:pPr lvl="2"/>
            <a:r>
              <a:t>正文级别 3</a:t>
            </a:r>
          </a:p>
          <a:p>
            <a:pPr lvl="3"/>
            <a:r>
              <a:t>正文级别 4</a:t>
            </a:r>
          </a:p>
          <a:p>
            <a:pPr lvl="4"/>
            <a:r>
              <a:t>正文级别 5</a:t>
            </a:r>
          </a:p>
        </p:txBody>
      </p:sp>
      <p:sp>
        <p:nvSpPr>
          <p:cNvPr id="43" name="矩形"/>
          <p:cNvSpPr>
            <a:spLocks noGrp="1"/>
          </p:cNvSpPr>
          <p:nvPr>
            <p:ph type="body" sz="quarter" idx="13"/>
          </p:nvPr>
        </p:nvSpPr>
        <p:spPr>
          <a:xfrm>
            <a:off x="637326" y="12534899"/>
            <a:ext cx="734872" cy="520707"/>
          </a:xfrm>
          <a:prstGeom prst="rect">
            <a:avLst/>
          </a:prstGeom>
        </p:spPr>
        <p:txBody>
          <a:bodyPr/>
          <a:lstStyle/>
          <a:p>
            <a:pPr marL="321310" indent="-321310" defTabSz="454025">
              <a:spcBef>
                <a:spcPts val="2400"/>
              </a:spcBef>
              <a:buBlip>
                <a:blip r:embed="rId2"/>
              </a:buBlip>
              <a:defRPr sz="2750"/>
            </a:pPr>
          </a:p>
        </p:txBody>
      </p:sp>
      <p:sp>
        <p:nvSpPr>
          <p:cNvPr id="44" name="矩形"/>
          <p:cNvSpPr>
            <a:spLocks noGrp="1"/>
          </p:cNvSpPr>
          <p:nvPr>
            <p:ph type="body" sz="quarter" idx="14"/>
          </p:nvPr>
        </p:nvSpPr>
        <p:spPr>
          <a:xfrm>
            <a:off x="9971826" y="12534899"/>
            <a:ext cx="965594" cy="520707"/>
          </a:xfrm>
          <a:prstGeom prst="rect">
            <a:avLst/>
          </a:prstGeom>
        </p:spPr>
        <p:txBody>
          <a:bodyPr/>
          <a:lstStyle/>
          <a:p>
            <a:pPr marL="321310" indent="-321310" defTabSz="454025">
              <a:spcBef>
                <a:spcPts val="2400"/>
              </a:spcBef>
              <a:buBlip>
                <a:blip r:embed="rId2"/>
              </a:buBlip>
              <a:defRPr sz="2750"/>
            </a:pPr>
          </a:p>
        </p:txBody>
      </p:sp>
      <p:sp>
        <p:nvSpPr>
          <p:cNvPr id="45" name="矩形"/>
          <p:cNvSpPr>
            <a:spLocks noGrp="1"/>
          </p:cNvSpPr>
          <p:nvPr>
            <p:ph type="body" sz="quarter" idx="15"/>
          </p:nvPr>
        </p:nvSpPr>
        <p:spPr>
          <a:xfrm>
            <a:off x="2153390" y="12446000"/>
            <a:ext cx="1407144" cy="990601"/>
          </a:xfrm>
          <a:prstGeom prst="rect">
            <a:avLst/>
          </a:prstGeom>
        </p:spPr>
        <p:txBody>
          <a:bodyPr/>
          <a:lstStyle/>
          <a:p>
            <a:pPr>
              <a:buBlip>
                <a:blip r:embed="rId2"/>
              </a:buBlip>
            </a:pPr>
          </a:p>
        </p:txBody>
      </p:sp>
      <p:sp>
        <p:nvSpPr>
          <p:cNvPr id="46" name="图像"/>
          <p:cNvSpPr>
            <a:spLocks noGrp="1"/>
          </p:cNvSpPr>
          <p:nvPr>
            <p:ph type="pic" sz="half" idx="16"/>
          </p:nvPr>
        </p:nvSpPr>
        <p:spPr>
          <a:xfrm>
            <a:off x="635000" y="508000"/>
            <a:ext cx="9144000" cy="9461500"/>
          </a:xfrm>
          <a:prstGeom prst="rect">
            <a:avLst/>
          </a:prstGeom>
        </p:spPr>
        <p:txBody>
          <a:bodyPr lIns="91439" tIns="45719" rIns="91439" bIns="45719" anchor="t">
            <a:noAutofit/>
          </a:bodyPr>
          <a:lstStyle/>
          <a:p/>
        </p:txBody>
      </p:sp>
      <p:sp>
        <p:nvSpPr>
          <p:cNvPr id="47" name="图像"/>
          <p:cNvSpPr>
            <a:spLocks noGrp="1"/>
          </p:cNvSpPr>
          <p:nvPr>
            <p:ph type="pic" sz="quarter" idx="17"/>
          </p:nvPr>
        </p:nvSpPr>
        <p:spPr>
          <a:xfrm>
            <a:off x="9906000" y="520700"/>
            <a:ext cx="4572000" cy="4675874"/>
          </a:xfrm>
          <a:prstGeom prst="rect">
            <a:avLst/>
          </a:prstGeom>
        </p:spPr>
        <p:txBody>
          <a:bodyPr lIns="91439" tIns="45719" rIns="91439" bIns="45719" anchor="t">
            <a:noAutofit/>
          </a:bodyPr>
          <a:lstStyle/>
          <a:p/>
        </p:txBody>
      </p:sp>
      <p:sp>
        <p:nvSpPr>
          <p:cNvPr id="48" name="图像"/>
          <p:cNvSpPr>
            <a:spLocks noGrp="1"/>
          </p:cNvSpPr>
          <p:nvPr>
            <p:ph type="pic" sz="quarter" idx="18"/>
          </p:nvPr>
        </p:nvSpPr>
        <p:spPr>
          <a:xfrm>
            <a:off x="9906000" y="5308600"/>
            <a:ext cx="4572000" cy="4675874"/>
          </a:xfrm>
          <a:prstGeom prst="rect">
            <a:avLst/>
          </a:prstGeom>
        </p:spPr>
        <p:txBody>
          <a:bodyPr lIns="91439" tIns="45719" rIns="91439" bIns="45719" anchor="t">
            <a:noAutofit/>
          </a:bodyPr>
          <a:lstStyle/>
          <a:p/>
        </p:txBody>
      </p:sp>
      <p:sp>
        <p:nvSpPr>
          <p:cNvPr id="49" name="图像"/>
          <p:cNvSpPr>
            <a:spLocks noGrp="1"/>
          </p:cNvSpPr>
          <p:nvPr>
            <p:ph type="pic" sz="half" idx="19"/>
          </p:nvPr>
        </p:nvSpPr>
        <p:spPr>
          <a:xfrm>
            <a:off x="14605000" y="508000"/>
            <a:ext cx="9144000" cy="9461500"/>
          </a:xfrm>
          <a:prstGeom prst="rect">
            <a:avLst/>
          </a:prstGeom>
        </p:spPr>
        <p:txBody>
          <a:bodyPr lIns="91439" tIns="45719" rIns="91439" bIns="45719" anchor="t">
            <a:noAutofit/>
          </a:bodyPr>
          <a:lstStyle/>
          <a:p/>
        </p:txBody>
      </p:sp>
      <p:sp>
        <p:nvSpPr>
          <p:cNvPr id="50" name="矩形"/>
          <p:cNvSpPr>
            <a:spLocks noGrp="1"/>
          </p:cNvSpPr>
          <p:nvPr>
            <p:ph type="body" sz="quarter" idx="20"/>
          </p:nvPr>
        </p:nvSpPr>
        <p:spPr>
          <a:xfrm>
            <a:off x="2159000" y="11569700"/>
            <a:ext cx="19685000" cy="977900"/>
          </a:xfrm>
          <a:prstGeom prst="rect">
            <a:avLst/>
          </a:prstGeom>
        </p:spPr>
        <p:txBody>
          <a:bodyPr/>
          <a:lstStyle/>
          <a:p>
            <a:pPr>
              <a:buBlip>
                <a:blip r:embed="rId2"/>
              </a:buBlip>
            </a:pPr>
          </a:p>
        </p:txBody>
      </p:sp>
      <p:sp>
        <p:nvSpPr>
          <p:cNvPr id="51" name="标题文本"/>
          <p:cNvSpPr txBox="1">
            <a:spLocks noGrp="1"/>
          </p:cNvSpPr>
          <p:nvPr>
            <p:ph type="title" hasCustomPrompt="1"/>
          </p:nvPr>
        </p:nvSpPr>
        <p:spPr>
          <a:xfrm>
            <a:off x="2159000" y="10121900"/>
            <a:ext cx="19685000" cy="1460500"/>
          </a:xfrm>
          <a:prstGeom prst="rect">
            <a:avLst/>
          </a:prstGeom>
        </p:spPr>
        <p:txBody>
          <a:bodyPr anchor="b"/>
          <a:lstStyle>
            <a:lvl1pPr>
              <a:defRPr cap="all">
                <a:solidFill>
                  <a:srgbClr val="DEDEDE"/>
                </a:solidFill>
                <a:latin typeface="Helvetica Neue Bold Condensed"/>
                <a:ea typeface="Helvetica Neue Bold Condensed"/>
                <a:cs typeface="Helvetica Neue Bold Condensed"/>
                <a:sym typeface="Helvetica Neue Bold Condensed"/>
              </a:defRPr>
            </a:lvl1pPr>
          </a:lstStyle>
          <a:p>
            <a:r>
              <a:t>标题文本</a:t>
            </a:r>
          </a:p>
        </p:txBody>
      </p:sp>
      <p:sp>
        <p:nvSpPr>
          <p:cNvPr id="52" name="正文级别 1…"/>
          <p:cNvSpPr>
            <a:spLocks noGrp="1"/>
          </p:cNvSpPr>
          <p:nvPr>
            <p:ph type="body" sz="quarter" idx="21"/>
          </p:nvPr>
        </p:nvSpPr>
        <p:spPr>
          <a:xfrm>
            <a:off x="11416451" y="12446000"/>
            <a:ext cx="1607172" cy="990601"/>
          </a:xfrm>
          <a:prstGeom prst="rect">
            <a:avLst/>
          </a:prstGeom>
        </p:spPr>
        <p:txBody>
          <a:bodyPr/>
          <a:lstStyle/>
          <a:p>
            <a:pPr>
              <a:buBlip>
                <a:blip r:embed="rId2"/>
              </a:buBlip>
            </a:pPr>
          </a:p>
        </p:txBody>
      </p:sp>
      <p:sp>
        <p:nvSpPr>
          <p:cNvPr id="53"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60" name="标题文本"/>
          <p:cNvSpPr txBox="1">
            <a:spLocks noGrp="1"/>
          </p:cNvSpPr>
          <p:nvPr>
            <p:ph type="title" hasCustomPrompt="1"/>
          </p:nvPr>
        </p:nvSpPr>
        <p:spPr>
          <a:xfrm>
            <a:off x="1943100" y="5016500"/>
            <a:ext cx="20510500" cy="3683000"/>
          </a:xfrm>
          <a:prstGeom prst="rect">
            <a:avLst/>
          </a:prstGeom>
        </p:spPr>
        <p:txBody>
          <a:bodyPr/>
          <a:lstStyle>
            <a:lvl1pPr>
              <a:defRPr cap="all">
                <a:solidFill>
                  <a:srgbClr val="DEDEDE"/>
                </a:solidFill>
                <a:latin typeface="Helvetica Neue Bold Condensed"/>
                <a:ea typeface="Helvetica Neue Bold Condensed"/>
                <a:cs typeface="Helvetica Neue Bold Condensed"/>
                <a:sym typeface="Helvetica Neue Bold Condensed"/>
              </a:defRPr>
            </a:lvl1pPr>
          </a:lstStyle>
          <a:p>
            <a:r>
              <a:t>标题文本</a:t>
            </a:r>
          </a:p>
        </p:txBody>
      </p:sp>
      <p:sp>
        <p:nvSpPr>
          <p:cNvPr id="61" name="幻灯片编号"/>
          <p:cNvSpPr txBox="1">
            <a:spLocks noGrp="1"/>
          </p:cNvSpPr>
          <p:nvPr>
            <p:ph type="sldNum" sz="quarter" idx="2"/>
          </p:nvPr>
        </p:nvSpPr>
        <p:spPr>
          <a:xfrm>
            <a:off x="12020860" y="13322300"/>
            <a:ext cx="368504" cy="374600"/>
          </a:xfrm>
          <a:prstGeom prst="rect">
            <a:avLst/>
          </a:prstGeom>
        </p:spPr>
        <p:txBody>
          <a:bodyPr anchor="t"/>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68" name="图像"/>
          <p:cNvSpPr>
            <a:spLocks noGrp="1"/>
          </p:cNvSpPr>
          <p:nvPr>
            <p:ph type="pic" sz="half" idx="13"/>
          </p:nvPr>
        </p:nvSpPr>
        <p:spPr>
          <a:xfrm>
            <a:off x="12890500" y="1955624"/>
            <a:ext cx="9525000" cy="9842501"/>
          </a:xfrm>
          <a:prstGeom prst="rect">
            <a:avLst/>
          </a:prstGeom>
        </p:spPr>
        <p:txBody>
          <a:bodyPr lIns="91439" tIns="45719" rIns="91439" bIns="45719" anchor="t">
            <a:noAutofit/>
          </a:bodyPr>
          <a:lstStyle/>
          <a:p/>
        </p:txBody>
      </p:sp>
      <p:sp>
        <p:nvSpPr>
          <p:cNvPr id="69" name="标题文本"/>
          <p:cNvSpPr txBox="1">
            <a:spLocks noGrp="1"/>
          </p:cNvSpPr>
          <p:nvPr>
            <p:ph type="title" hasCustomPrompt="1"/>
          </p:nvPr>
        </p:nvSpPr>
        <p:spPr>
          <a:xfrm>
            <a:off x="1968500" y="1968500"/>
            <a:ext cx="9525000" cy="5334000"/>
          </a:xfrm>
          <a:prstGeom prst="rect">
            <a:avLst/>
          </a:prstGeom>
        </p:spPr>
        <p:txBody>
          <a:bodyPr anchor="b"/>
          <a:lstStyle>
            <a:lvl1pPr>
              <a:defRPr sz="9000" cap="all">
                <a:solidFill>
                  <a:srgbClr val="DEDEDE"/>
                </a:solidFill>
                <a:latin typeface="Helvetica Neue Bold Condensed"/>
                <a:ea typeface="Helvetica Neue Bold Condensed"/>
                <a:cs typeface="Helvetica Neue Bold Condensed"/>
                <a:sym typeface="Helvetica Neue Bold Condensed"/>
              </a:defRPr>
            </a:lvl1pPr>
          </a:lstStyle>
          <a:p>
            <a:r>
              <a:t>标题文本</a:t>
            </a:r>
          </a:p>
        </p:txBody>
      </p:sp>
      <p:sp>
        <p:nvSpPr>
          <p:cNvPr id="70" name="正文级别 1…"/>
          <p:cNvSpPr txBox="1">
            <a:spLocks noGrp="1"/>
          </p:cNvSpPr>
          <p:nvPr>
            <p:ph type="body" sz="quarter" idx="1" hasCustomPrompt="1"/>
          </p:nvPr>
        </p:nvSpPr>
        <p:spPr>
          <a:xfrm>
            <a:off x="1968500" y="7302500"/>
            <a:ext cx="9525000" cy="4508500"/>
          </a:xfrm>
          <a:prstGeom prst="rect">
            <a:avLst/>
          </a:prstGeom>
        </p:spPr>
        <p:txBody>
          <a:bodyPr anchor="t"/>
          <a:lstStyle>
            <a:lvl1pPr marL="0" indent="0">
              <a:spcBef>
                <a:spcPts val="0"/>
              </a:spcBef>
              <a:buSzTx/>
              <a:buNone/>
              <a:defRPr cap="all">
                <a:solidFill>
                  <a:srgbClr val="558AAB"/>
                </a:solidFill>
                <a:latin typeface="Helvetica Neue Bold Condensed"/>
                <a:ea typeface="Helvetica Neue Bold Condensed"/>
                <a:cs typeface="Helvetica Neue Bold Condensed"/>
                <a:sym typeface="Helvetica Neue Bold Condensed"/>
              </a:defRPr>
            </a:lvl1pPr>
            <a:lvl2pPr marL="0" indent="0">
              <a:spcBef>
                <a:spcPts val="0"/>
              </a:spcBef>
              <a:buSzTx/>
              <a:buNone/>
              <a:defRPr cap="all">
                <a:solidFill>
                  <a:srgbClr val="558AAB"/>
                </a:solidFill>
                <a:latin typeface="Helvetica Neue Bold Condensed"/>
                <a:ea typeface="Helvetica Neue Bold Condensed"/>
                <a:cs typeface="Helvetica Neue Bold Condensed"/>
                <a:sym typeface="Helvetica Neue Bold Condensed"/>
              </a:defRPr>
            </a:lvl2pPr>
            <a:lvl3pPr marL="0" indent="0">
              <a:spcBef>
                <a:spcPts val="0"/>
              </a:spcBef>
              <a:buSzTx/>
              <a:buNone/>
              <a:defRPr cap="all">
                <a:solidFill>
                  <a:srgbClr val="558AAB"/>
                </a:solidFill>
                <a:latin typeface="Helvetica Neue Bold Condensed"/>
                <a:ea typeface="Helvetica Neue Bold Condensed"/>
                <a:cs typeface="Helvetica Neue Bold Condensed"/>
                <a:sym typeface="Helvetica Neue Bold Condensed"/>
              </a:defRPr>
            </a:lvl3pPr>
            <a:lvl4pPr marL="0" indent="0">
              <a:spcBef>
                <a:spcPts val="0"/>
              </a:spcBef>
              <a:buSzTx/>
              <a:buNone/>
              <a:defRPr cap="all">
                <a:solidFill>
                  <a:srgbClr val="558AAB"/>
                </a:solidFill>
                <a:latin typeface="Helvetica Neue Bold Condensed"/>
                <a:ea typeface="Helvetica Neue Bold Condensed"/>
                <a:cs typeface="Helvetica Neue Bold Condensed"/>
                <a:sym typeface="Helvetica Neue Bold Condensed"/>
              </a:defRPr>
            </a:lvl4pPr>
            <a:lvl5pPr marL="0" indent="0">
              <a:spcBef>
                <a:spcPts val="0"/>
              </a:spcBef>
              <a:buSzTx/>
              <a:buNone/>
              <a:defRPr cap="all">
                <a:solidFill>
                  <a:srgbClr val="558AAB"/>
                </a:solidFill>
                <a:latin typeface="Helvetica Neue Bold Condensed"/>
                <a:ea typeface="Helvetica Neue Bold Condensed"/>
                <a:cs typeface="Helvetica Neue Bold Condensed"/>
                <a:sym typeface="Helvetica Neue Bold Condensed"/>
              </a:defRPr>
            </a:lvl5pPr>
          </a:lstStyle>
          <a:p>
            <a:r>
              <a:t>正文级别 1</a:t>
            </a:r>
          </a:p>
          <a:p>
            <a:pPr lvl="1"/>
            <a:r>
              <a:t>正文级别 2</a:t>
            </a:r>
          </a:p>
          <a:p>
            <a:pPr lvl="2"/>
            <a:r>
              <a:t>正文级别 3</a:t>
            </a:r>
          </a:p>
          <a:p>
            <a:pPr lvl="3"/>
            <a:r>
              <a:t>正文级别 4</a:t>
            </a:r>
          </a:p>
          <a:p>
            <a:pPr lvl="4"/>
            <a:r>
              <a:t>正文级别 5</a:t>
            </a:r>
          </a:p>
        </p:txBody>
      </p:sp>
      <p:sp>
        <p:nvSpPr>
          <p:cNvPr id="71"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p:cSld name="照片 - 3 联">
    <p:spTree>
      <p:nvGrpSpPr>
        <p:cNvPr id="1" name=""/>
        <p:cNvGrpSpPr/>
        <p:nvPr/>
      </p:nvGrpSpPr>
      <p:grpSpPr>
        <a:xfrm>
          <a:off x="0" y="0"/>
          <a:ext cx="0" cy="0"/>
          <a:chOff x="0" y="0"/>
          <a:chExt cx="0" cy="0"/>
        </a:xfrm>
      </p:grpSpPr>
      <p:sp>
        <p:nvSpPr>
          <p:cNvPr id="113" name="线条"/>
          <p:cNvSpPr/>
          <p:nvPr/>
        </p:nvSpPr>
        <p:spPr>
          <a:xfrm>
            <a:off x="522124" y="11747500"/>
            <a:ext cx="23341180" cy="0"/>
          </a:xfrm>
          <a:prstGeom prst="line">
            <a:avLst/>
          </a:prstGeom>
          <a:ln w="25400">
            <a:solidFill>
              <a:srgbClr val="83827D"/>
            </a:solidFill>
            <a:miter lim="400000"/>
          </a:ln>
        </p:spPr>
        <p:txBody>
          <a:bodyPr lIns="45718" tIns="45718" rIns="45718" bIns="45718"/>
          <a:lstStyle/>
          <a:p>
            <a:pPr>
              <a:defRPr>
                <a:solidFill>
                  <a:srgbClr val="AB7655"/>
                </a:solidFill>
              </a:defRPr>
            </a:pPr>
          </a:p>
        </p:txBody>
      </p:sp>
      <p:sp>
        <p:nvSpPr>
          <p:cNvPr id="114" name="矩形"/>
          <p:cNvSpPr/>
          <p:nvPr/>
        </p:nvSpPr>
        <p:spPr>
          <a:xfrm>
            <a:off x="520700" y="393700"/>
            <a:ext cx="23342600" cy="12966700"/>
          </a:xfrm>
          <a:prstGeom prst="rect">
            <a:avLst/>
          </a:prstGeom>
          <a:ln w="25400">
            <a:solidFill>
              <a:srgbClr val="83827D"/>
            </a:solidFill>
            <a:miter lim="400000"/>
          </a:ln>
        </p:spPr>
        <p:txBody>
          <a:bodyPr lIns="50800" tIns="50800" rIns="50800" bIns="50800" anchor="ctr"/>
          <a:lstStyle/>
          <a:p>
            <a:pPr>
              <a:defRPr>
                <a:solidFill>
                  <a:srgbClr val="558AAB"/>
                </a:solidFill>
                <a:latin typeface="Helvetica Neue Bold Condensed"/>
                <a:ea typeface="Helvetica Neue Bold Condensed"/>
                <a:cs typeface="Helvetica Neue Bold Condensed"/>
                <a:sym typeface="Helvetica Neue Bold Condensed"/>
              </a:defRPr>
            </a:pPr>
          </a:p>
        </p:txBody>
      </p:sp>
      <p:sp>
        <p:nvSpPr>
          <p:cNvPr id="115" name="图像"/>
          <p:cNvSpPr>
            <a:spLocks noGrp="1"/>
          </p:cNvSpPr>
          <p:nvPr>
            <p:ph type="pic" sz="quarter" idx="13"/>
          </p:nvPr>
        </p:nvSpPr>
        <p:spPr>
          <a:xfrm>
            <a:off x="16002742" y="6134100"/>
            <a:ext cx="7747007" cy="5499100"/>
          </a:xfrm>
          <a:prstGeom prst="rect">
            <a:avLst/>
          </a:prstGeom>
        </p:spPr>
        <p:txBody>
          <a:bodyPr lIns="91439" tIns="45719" rIns="91439" bIns="45719" anchor="t">
            <a:noAutofit/>
          </a:bodyPr>
          <a:lstStyle/>
          <a:p/>
        </p:txBody>
      </p:sp>
      <p:sp>
        <p:nvSpPr>
          <p:cNvPr id="116" name="图像"/>
          <p:cNvSpPr>
            <a:spLocks noGrp="1"/>
          </p:cNvSpPr>
          <p:nvPr>
            <p:ph type="pic" idx="14"/>
          </p:nvPr>
        </p:nvSpPr>
        <p:spPr>
          <a:xfrm>
            <a:off x="635000" y="520700"/>
            <a:ext cx="15240000" cy="11112500"/>
          </a:xfrm>
          <a:prstGeom prst="rect">
            <a:avLst/>
          </a:prstGeom>
        </p:spPr>
        <p:txBody>
          <a:bodyPr lIns="91439" tIns="45719" rIns="91439" bIns="45719" anchor="t">
            <a:noAutofit/>
          </a:bodyPr>
          <a:lstStyle/>
          <a:p/>
        </p:txBody>
      </p:sp>
      <p:sp>
        <p:nvSpPr>
          <p:cNvPr id="117" name="图像"/>
          <p:cNvSpPr>
            <a:spLocks noGrp="1"/>
          </p:cNvSpPr>
          <p:nvPr>
            <p:ph type="pic" sz="quarter" idx="15"/>
          </p:nvPr>
        </p:nvSpPr>
        <p:spPr>
          <a:xfrm>
            <a:off x="16002000" y="520700"/>
            <a:ext cx="7747000" cy="5499100"/>
          </a:xfrm>
          <a:prstGeom prst="rect">
            <a:avLst/>
          </a:prstGeom>
        </p:spPr>
        <p:txBody>
          <a:bodyPr lIns="91439" tIns="45719" rIns="91439" bIns="45719" anchor="t">
            <a:noAutofit/>
          </a:bodyPr>
          <a:lstStyle/>
          <a:p/>
        </p:txBody>
      </p:sp>
      <p:sp>
        <p:nvSpPr>
          <p:cNvPr id="118" name="标题文本"/>
          <p:cNvSpPr txBox="1">
            <a:spLocks noGrp="1"/>
          </p:cNvSpPr>
          <p:nvPr>
            <p:ph type="title" hasCustomPrompt="1"/>
          </p:nvPr>
        </p:nvSpPr>
        <p:spPr>
          <a:xfrm>
            <a:off x="635000" y="11747500"/>
            <a:ext cx="23114000" cy="952500"/>
          </a:xfrm>
          <a:prstGeom prst="rect">
            <a:avLst/>
          </a:prstGeom>
        </p:spPr>
        <p:txBody>
          <a:bodyPr anchor="b"/>
          <a:lstStyle>
            <a:lvl1pPr>
              <a:lnSpc>
                <a:spcPct val="150000"/>
              </a:lnSpc>
              <a:defRPr sz="5800" cap="all">
                <a:solidFill>
                  <a:srgbClr val="DEDEDE"/>
                </a:solidFill>
                <a:latin typeface="Helvetica Neue Bold Condensed"/>
                <a:ea typeface="Helvetica Neue Bold Condensed"/>
                <a:cs typeface="Helvetica Neue Bold Condensed"/>
                <a:sym typeface="Helvetica Neue Bold Condensed"/>
              </a:defRPr>
            </a:lvl1pPr>
          </a:lstStyle>
          <a:p>
            <a:r>
              <a:t>标题文本</a:t>
            </a:r>
          </a:p>
        </p:txBody>
      </p:sp>
      <p:sp>
        <p:nvSpPr>
          <p:cNvPr id="119" name="正文级别 1…"/>
          <p:cNvSpPr txBox="1">
            <a:spLocks noGrp="1"/>
          </p:cNvSpPr>
          <p:nvPr>
            <p:ph type="body" sz="quarter" idx="1" hasCustomPrompt="1"/>
          </p:nvPr>
        </p:nvSpPr>
        <p:spPr>
          <a:xfrm>
            <a:off x="635000" y="12687300"/>
            <a:ext cx="23114000" cy="635000"/>
          </a:xfrm>
          <a:prstGeom prst="rect">
            <a:avLst/>
          </a:prstGeom>
        </p:spPr>
        <p:txBody>
          <a:bodyPr anchor="t"/>
          <a:lstStyle>
            <a:lvl1pPr marL="0" indent="0">
              <a:spcBef>
                <a:spcPts val="0"/>
              </a:spcBef>
              <a:buSzTx/>
              <a:buNone/>
              <a:defRPr sz="3200" cap="all">
                <a:solidFill>
                  <a:srgbClr val="558AAB"/>
                </a:solidFill>
                <a:latin typeface="Helvetica Neue Bold Condensed"/>
                <a:ea typeface="Helvetica Neue Bold Condensed"/>
                <a:cs typeface="Helvetica Neue Bold Condensed"/>
                <a:sym typeface="Helvetica Neue Bold Condensed"/>
              </a:defRPr>
            </a:lvl1pPr>
            <a:lvl2pPr marL="0" indent="0">
              <a:spcBef>
                <a:spcPts val="0"/>
              </a:spcBef>
              <a:buSzTx/>
              <a:buNone/>
              <a:defRPr sz="3200" cap="all">
                <a:solidFill>
                  <a:srgbClr val="558AAB"/>
                </a:solidFill>
                <a:latin typeface="Helvetica Neue Bold Condensed"/>
                <a:ea typeface="Helvetica Neue Bold Condensed"/>
                <a:cs typeface="Helvetica Neue Bold Condensed"/>
                <a:sym typeface="Helvetica Neue Bold Condensed"/>
              </a:defRPr>
            </a:lvl2pPr>
            <a:lvl3pPr marL="0" indent="0">
              <a:spcBef>
                <a:spcPts val="0"/>
              </a:spcBef>
              <a:buSzTx/>
              <a:buNone/>
              <a:defRPr sz="3200" cap="all">
                <a:solidFill>
                  <a:srgbClr val="558AAB"/>
                </a:solidFill>
                <a:latin typeface="Helvetica Neue Bold Condensed"/>
                <a:ea typeface="Helvetica Neue Bold Condensed"/>
                <a:cs typeface="Helvetica Neue Bold Condensed"/>
                <a:sym typeface="Helvetica Neue Bold Condensed"/>
              </a:defRPr>
            </a:lvl3pPr>
            <a:lvl4pPr marL="0" indent="0">
              <a:spcBef>
                <a:spcPts val="0"/>
              </a:spcBef>
              <a:buSzTx/>
              <a:buNone/>
              <a:defRPr sz="3200" cap="all">
                <a:solidFill>
                  <a:srgbClr val="558AAB"/>
                </a:solidFill>
                <a:latin typeface="Helvetica Neue Bold Condensed"/>
                <a:ea typeface="Helvetica Neue Bold Condensed"/>
                <a:cs typeface="Helvetica Neue Bold Condensed"/>
                <a:sym typeface="Helvetica Neue Bold Condensed"/>
              </a:defRPr>
            </a:lvl4pPr>
            <a:lvl5pPr marL="0" indent="0">
              <a:spcBef>
                <a:spcPts val="0"/>
              </a:spcBef>
              <a:buSzTx/>
              <a:buNone/>
              <a:defRPr sz="3200" cap="all">
                <a:solidFill>
                  <a:srgbClr val="558AAB"/>
                </a:solidFill>
                <a:latin typeface="Helvetica Neue Bold Condensed"/>
                <a:ea typeface="Helvetica Neue Bold Condensed"/>
                <a:cs typeface="Helvetica Neue Bold Condensed"/>
                <a:sym typeface="Helvetica Neue Bold Condensed"/>
              </a:defRPr>
            </a:lvl5pPr>
          </a:lstStyle>
          <a:p>
            <a:r>
              <a:t>正文级别 1</a:t>
            </a:r>
          </a:p>
          <a:p>
            <a:pPr lvl="1"/>
            <a:r>
              <a:t>正文级别 2</a:t>
            </a:r>
          </a:p>
          <a:p>
            <a:pPr lvl="2"/>
            <a:r>
              <a:t>正文级别 3</a:t>
            </a:r>
          </a:p>
          <a:p>
            <a:pPr lvl="3"/>
            <a:r>
              <a:t>正文级别 4</a:t>
            </a:r>
          </a:p>
          <a:p>
            <a:pPr lvl="4"/>
            <a:r>
              <a:t>正文级别 5</a:t>
            </a:r>
          </a:p>
        </p:txBody>
      </p:sp>
      <p:sp>
        <p:nvSpPr>
          <p:cNvPr id="120"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p:cSld name="照片 - 1 联">
    <p:spTree>
      <p:nvGrpSpPr>
        <p:cNvPr id="1" name=""/>
        <p:cNvGrpSpPr/>
        <p:nvPr/>
      </p:nvGrpSpPr>
      <p:grpSpPr>
        <a:xfrm>
          <a:off x="0" y="0"/>
          <a:ext cx="0" cy="0"/>
          <a:chOff x="0" y="0"/>
          <a:chExt cx="0" cy="0"/>
        </a:xfrm>
      </p:grpSpPr>
      <p:sp>
        <p:nvSpPr>
          <p:cNvPr id="127" name="线条"/>
          <p:cNvSpPr/>
          <p:nvPr/>
        </p:nvSpPr>
        <p:spPr>
          <a:xfrm>
            <a:off x="522124" y="11747500"/>
            <a:ext cx="23341180" cy="0"/>
          </a:xfrm>
          <a:prstGeom prst="line">
            <a:avLst/>
          </a:prstGeom>
          <a:ln w="25400">
            <a:solidFill>
              <a:srgbClr val="83827D"/>
            </a:solidFill>
            <a:miter lim="400000"/>
          </a:ln>
        </p:spPr>
        <p:txBody>
          <a:bodyPr lIns="45718" tIns="45718" rIns="45718" bIns="45718"/>
          <a:lstStyle/>
          <a:p>
            <a:pPr>
              <a:defRPr>
                <a:solidFill>
                  <a:srgbClr val="AB7655"/>
                </a:solidFill>
              </a:defRPr>
            </a:pPr>
          </a:p>
        </p:txBody>
      </p:sp>
      <p:sp>
        <p:nvSpPr>
          <p:cNvPr id="128" name="矩形"/>
          <p:cNvSpPr/>
          <p:nvPr/>
        </p:nvSpPr>
        <p:spPr>
          <a:xfrm>
            <a:off x="520700" y="393700"/>
            <a:ext cx="23342600" cy="12966700"/>
          </a:xfrm>
          <a:prstGeom prst="rect">
            <a:avLst/>
          </a:prstGeom>
          <a:ln w="25400">
            <a:solidFill>
              <a:srgbClr val="83827D"/>
            </a:solidFill>
            <a:miter lim="400000"/>
          </a:ln>
        </p:spPr>
        <p:txBody>
          <a:bodyPr lIns="50800" tIns="50800" rIns="50800" bIns="50800" anchor="ctr"/>
          <a:lstStyle/>
          <a:p>
            <a:pPr>
              <a:defRPr>
                <a:solidFill>
                  <a:srgbClr val="558AAB"/>
                </a:solidFill>
                <a:latin typeface="Helvetica Neue Bold Condensed"/>
                <a:ea typeface="Helvetica Neue Bold Condensed"/>
                <a:cs typeface="Helvetica Neue Bold Condensed"/>
                <a:sym typeface="Helvetica Neue Bold Condensed"/>
              </a:defRPr>
            </a:pPr>
          </a:p>
        </p:txBody>
      </p:sp>
      <p:sp>
        <p:nvSpPr>
          <p:cNvPr id="129" name="图像"/>
          <p:cNvSpPr>
            <a:spLocks noGrp="1"/>
          </p:cNvSpPr>
          <p:nvPr>
            <p:ph type="pic" idx="13"/>
          </p:nvPr>
        </p:nvSpPr>
        <p:spPr>
          <a:xfrm>
            <a:off x="633064" y="520700"/>
            <a:ext cx="23114002" cy="11112500"/>
          </a:xfrm>
          <a:prstGeom prst="rect">
            <a:avLst/>
          </a:prstGeom>
        </p:spPr>
        <p:txBody>
          <a:bodyPr lIns="91439" tIns="45719" rIns="91439" bIns="45719" anchor="t">
            <a:noAutofit/>
          </a:bodyPr>
          <a:lstStyle/>
          <a:p/>
        </p:txBody>
      </p:sp>
      <p:sp>
        <p:nvSpPr>
          <p:cNvPr id="130" name="标题文本"/>
          <p:cNvSpPr txBox="1">
            <a:spLocks noGrp="1"/>
          </p:cNvSpPr>
          <p:nvPr>
            <p:ph type="title" hasCustomPrompt="1"/>
          </p:nvPr>
        </p:nvSpPr>
        <p:spPr>
          <a:xfrm>
            <a:off x="635000" y="11747500"/>
            <a:ext cx="23114000" cy="952500"/>
          </a:xfrm>
          <a:prstGeom prst="rect">
            <a:avLst/>
          </a:prstGeom>
        </p:spPr>
        <p:txBody>
          <a:bodyPr anchor="b"/>
          <a:lstStyle>
            <a:lvl1pPr>
              <a:lnSpc>
                <a:spcPct val="150000"/>
              </a:lnSpc>
              <a:defRPr sz="5800" cap="all">
                <a:solidFill>
                  <a:srgbClr val="DEDEDE"/>
                </a:solidFill>
                <a:latin typeface="Helvetica Neue Bold Condensed"/>
                <a:ea typeface="Helvetica Neue Bold Condensed"/>
                <a:cs typeface="Helvetica Neue Bold Condensed"/>
                <a:sym typeface="Helvetica Neue Bold Condensed"/>
              </a:defRPr>
            </a:lvl1pPr>
          </a:lstStyle>
          <a:p>
            <a:r>
              <a:t>标题文本</a:t>
            </a:r>
          </a:p>
        </p:txBody>
      </p:sp>
      <p:sp>
        <p:nvSpPr>
          <p:cNvPr id="131" name="正文级别 1…"/>
          <p:cNvSpPr txBox="1">
            <a:spLocks noGrp="1"/>
          </p:cNvSpPr>
          <p:nvPr>
            <p:ph type="body" sz="quarter" idx="1" hasCustomPrompt="1"/>
          </p:nvPr>
        </p:nvSpPr>
        <p:spPr>
          <a:xfrm>
            <a:off x="635000" y="12687300"/>
            <a:ext cx="23114000" cy="635000"/>
          </a:xfrm>
          <a:prstGeom prst="rect">
            <a:avLst/>
          </a:prstGeom>
        </p:spPr>
        <p:txBody>
          <a:bodyPr anchor="t"/>
          <a:lstStyle>
            <a:lvl1pPr marL="0" indent="0">
              <a:spcBef>
                <a:spcPts val="0"/>
              </a:spcBef>
              <a:buSzTx/>
              <a:buNone/>
              <a:defRPr sz="3200" cap="all">
                <a:solidFill>
                  <a:srgbClr val="558AAB"/>
                </a:solidFill>
                <a:latin typeface="Helvetica Neue Bold Condensed"/>
                <a:ea typeface="Helvetica Neue Bold Condensed"/>
                <a:cs typeface="Helvetica Neue Bold Condensed"/>
                <a:sym typeface="Helvetica Neue Bold Condensed"/>
              </a:defRPr>
            </a:lvl1pPr>
            <a:lvl2pPr marL="0" indent="0">
              <a:spcBef>
                <a:spcPts val="0"/>
              </a:spcBef>
              <a:buSzTx/>
              <a:buNone/>
              <a:defRPr sz="3200" cap="all">
                <a:solidFill>
                  <a:srgbClr val="558AAB"/>
                </a:solidFill>
                <a:latin typeface="Helvetica Neue Bold Condensed"/>
                <a:ea typeface="Helvetica Neue Bold Condensed"/>
                <a:cs typeface="Helvetica Neue Bold Condensed"/>
                <a:sym typeface="Helvetica Neue Bold Condensed"/>
              </a:defRPr>
            </a:lvl2pPr>
            <a:lvl3pPr marL="0" indent="0">
              <a:spcBef>
                <a:spcPts val="0"/>
              </a:spcBef>
              <a:buSzTx/>
              <a:buNone/>
              <a:defRPr sz="3200" cap="all">
                <a:solidFill>
                  <a:srgbClr val="558AAB"/>
                </a:solidFill>
                <a:latin typeface="Helvetica Neue Bold Condensed"/>
                <a:ea typeface="Helvetica Neue Bold Condensed"/>
                <a:cs typeface="Helvetica Neue Bold Condensed"/>
                <a:sym typeface="Helvetica Neue Bold Condensed"/>
              </a:defRPr>
            </a:lvl3pPr>
            <a:lvl4pPr marL="0" indent="0">
              <a:spcBef>
                <a:spcPts val="0"/>
              </a:spcBef>
              <a:buSzTx/>
              <a:buNone/>
              <a:defRPr sz="3200" cap="all">
                <a:solidFill>
                  <a:srgbClr val="558AAB"/>
                </a:solidFill>
                <a:latin typeface="Helvetica Neue Bold Condensed"/>
                <a:ea typeface="Helvetica Neue Bold Condensed"/>
                <a:cs typeface="Helvetica Neue Bold Condensed"/>
                <a:sym typeface="Helvetica Neue Bold Condensed"/>
              </a:defRPr>
            </a:lvl4pPr>
            <a:lvl5pPr marL="0" indent="0">
              <a:spcBef>
                <a:spcPts val="0"/>
              </a:spcBef>
              <a:buSzTx/>
              <a:buNone/>
              <a:defRPr sz="3200" cap="all">
                <a:solidFill>
                  <a:srgbClr val="558AAB"/>
                </a:solidFill>
                <a:latin typeface="Helvetica Neue Bold Condensed"/>
                <a:ea typeface="Helvetica Neue Bold Condensed"/>
                <a:cs typeface="Helvetica Neue Bold Condensed"/>
                <a:sym typeface="Helvetica Neue Bold Condensed"/>
              </a:defRPr>
            </a:lvl5pPr>
          </a:lstStyle>
          <a:p>
            <a:r>
              <a:t>正文级别 1</a:t>
            </a:r>
          </a:p>
          <a:p>
            <a:pPr lvl="1"/>
            <a:r>
              <a:t>正文级别 2</a:t>
            </a:r>
          </a:p>
          <a:p>
            <a:pPr lvl="2"/>
            <a:r>
              <a:t>正文级别 3</a:t>
            </a:r>
          </a:p>
          <a:p>
            <a:pPr lvl="3"/>
            <a:r>
              <a:t>正文级别 4</a:t>
            </a:r>
          </a:p>
          <a:p>
            <a:pPr lvl="4"/>
            <a:r>
              <a:t>正文级别 5</a:t>
            </a:r>
          </a:p>
        </p:txBody>
      </p:sp>
      <p:sp>
        <p:nvSpPr>
          <p:cNvPr id="132"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微软雅黑" panose="020B0503020204020204" charset="-122"/>
                <a:ea typeface="微软雅黑" panose="020B0503020204020204" charset="-122"/>
                <a:cs typeface="微软雅黑" panose="020B0503020204020204" charset="-122"/>
              </a:defRPr>
            </a:lvl1pPr>
          </a:lstStyle>
          <a:p>
            <a:r>
              <a:rPr kumimoji="1" lang="zh-CN" altLang="en-US"/>
              <a:t>单击此处编辑母版标题样式</a:t>
            </a:r>
            <a:endParaRPr kumimoji="1" lang="zh-CN" altLang="en-US"/>
          </a:p>
        </p:txBody>
      </p:sp>
      <p:sp>
        <p:nvSpPr>
          <p:cNvPr id="3" name="日期占位符 2"/>
          <p:cNvSpPr>
            <a:spLocks noGrp="1"/>
          </p:cNvSpPr>
          <p:nvPr>
            <p:ph type="dt" sz="half" idx="10"/>
          </p:nvPr>
        </p:nvSpPr>
        <p:spPr/>
        <p:txBody>
          <a:bodyPr/>
          <a:lstStyle/>
          <a:p>
            <a:fld id="{59A6AA85-9CAD-EF43-8A03-E8A43CEC5D08}" type="datetimeFigureOut">
              <a:rPr kumimoji="1" lang="zh-CN" altLang="en-US" smtClean="0"/>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a:xfrm>
            <a:off x="12029178" y="13348405"/>
            <a:ext cx="349455" cy="379591"/>
          </a:xfrm>
        </p:spPr>
        <p:txBody>
          <a:bodyPr/>
          <a:lstStyle/>
          <a:p>
            <a:fld id="{EB205640-4CD0-AC4E-B25C-993BF7E08542}" type="slidenum">
              <a:rPr kumimoji="1" lang="zh-CN" altLang="en-US" smtClean="0"/>
            </a:fld>
            <a:endParaRPr kumimoji="1" lang="zh-CN" altLang="en-US"/>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3048000" y="2244726"/>
            <a:ext cx="18288000" cy="4775200"/>
          </a:xfrm>
        </p:spPr>
        <p:txBody>
          <a:bodyPr anchor="b"/>
          <a:lstStyle>
            <a:lvl1pPr algn="ctr">
              <a:defRPr sz="12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a:xfrm>
            <a:off x="1676400" y="12712700"/>
            <a:ext cx="5486400" cy="730250"/>
          </a:xfrm>
        </p:spPr>
        <p:txBody>
          <a:bodyPr/>
          <a:lstStyle/>
          <a:p>
            <a:fld id="{A64EDBCF-4561-4211-9EDA-B6E45017A28C}" type="datetimeFigureOut">
              <a:rPr lang="zh-CN" altLang="en-US" smtClean="0"/>
            </a:fld>
            <a:endParaRPr lang="zh-CN" altLang="en-US"/>
          </a:p>
        </p:txBody>
      </p:sp>
      <p:sp>
        <p:nvSpPr>
          <p:cNvPr id="5" name="页脚占位符 4"/>
          <p:cNvSpPr>
            <a:spLocks noGrp="1"/>
          </p:cNvSpPr>
          <p:nvPr>
            <p:ph type="ftr" sz="quarter" idx="11"/>
          </p:nvPr>
        </p:nvSpPr>
        <p:spPr>
          <a:xfrm>
            <a:off x="8077200" y="12712700"/>
            <a:ext cx="8229600" cy="730250"/>
          </a:xfrm>
        </p:spPr>
        <p:txBody>
          <a:bodyPr/>
          <a:lstStyle/>
          <a:p>
            <a:endParaRPr lang="zh-CN" altLang="en-US"/>
          </a:p>
        </p:txBody>
      </p:sp>
      <p:sp>
        <p:nvSpPr>
          <p:cNvPr id="6" name="灯片编号占位符 5"/>
          <p:cNvSpPr>
            <a:spLocks noGrp="1"/>
          </p:cNvSpPr>
          <p:nvPr>
            <p:ph type="sldNum" sz="quarter" idx="12"/>
          </p:nvPr>
        </p:nvSpPr>
        <p:spPr/>
        <p:txBody>
          <a:bodyPr/>
          <a:lstStyle/>
          <a:p>
            <a:fld id="{A12972E7-5E46-4A3C-849E-FC1F8AA21CD6}" type="slidenum">
              <a:rPr lang="zh-CN" altLang="en-US" smtClean="0"/>
            </a:fld>
            <a:endParaRPr lang="zh-CN" altLang="en-US"/>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4322" y="3244"/>
          <a:ext cx="4318" cy="3238"/>
        </p:xfrm>
        <a:graphic>
          <a:graphicData uri="http://schemas.openxmlformats.org/presentationml/2006/ole">
            <mc:AlternateContent xmlns:mc="http://schemas.openxmlformats.org/markup-compatibility/2006">
              <mc:Choice xmlns:v="urn:schemas-microsoft-com:vml" Requires="v">
                <p:oleObj spid="_x0000_s1031" name="think-cell Slide" r:id="rId3" imgW="10160" imgH="10160" progId="TCLayout.ActiveDocument.1">
                  <p:embed/>
                </p:oleObj>
              </mc:Choice>
              <mc:Fallback>
                <p:oleObj name="think-cell Slide" r:id="rId3" imgW="10160" imgH="10160" progId="TCLayout.ActiveDocument.1">
                  <p:embed/>
                  <p:pic>
                    <p:nvPicPr>
                      <p:cNvPr id="0" name="图片 1030"/>
                      <p:cNvPicPr/>
                      <p:nvPr/>
                    </p:nvPicPr>
                    <p:blipFill>
                      <a:blip r:embed="rId4"/>
                      <a:stretch>
                        <a:fillRect/>
                      </a:stretch>
                    </p:blipFill>
                    <p:spPr>
                      <a:xfrm>
                        <a:off x="4322" y="3244"/>
                        <a:ext cx="4318" cy="3238"/>
                      </a:xfrm>
                      <a:prstGeom prst="rect">
                        <a:avLst/>
                      </a:prstGeom>
                    </p:spPr>
                  </p:pic>
                </p:oleObj>
              </mc:Fallback>
            </mc:AlternateContent>
          </a:graphicData>
        </a:graphic>
      </p:graphicFrame>
      <p:pic>
        <p:nvPicPr>
          <p:cNvPr id="11" name="图片 10"/>
          <p:cNvPicPr/>
          <p:nvPr userDrawn="1"/>
        </p:nvPicPr>
        <p:blipFill rotWithShape="1">
          <a:blip r:embed="rId5">
            <a:extLst>
              <a:ext uri="{28A0092B-C50C-407E-A947-70E740481C1C}">
                <a14:useLocalDpi xmlns:a14="http://schemas.microsoft.com/office/drawing/2010/main" val="0"/>
              </a:ext>
            </a:extLst>
          </a:blip>
          <a:srcRect t="29150"/>
          <a:stretch>
            <a:fillRect/>
          </a:stretch>
        </p:blipFill>
        <p:spPr>
          <a:xfrm flipV="1">
            <a:off x="-1" y="0"/>
            <a:ext cx="24384000" cy="13716002"/>
          </a:xfrm>
          <a:prstGeom prst="rect">
            <a:avLst/>
          </a:prstGeom>
        </p:spPr>
      </p:pic>
      <p:sp>
        <p:nvSpPr>
          <p:cNvPr id="13" name="矩形 12"/>
          <p:cNvSpPr/>
          <p:nvPr userDrawn="1"/>
        </p:nvSpPr>
        <p:spPr>
          <a:xfrm flipV="1">
            <a:off x="2" y="5423066"/>
            <a:ext cx="24383998" cy="8292933"/>
          </a:xfrm>
          <a:prstGeom prst="rect">
            <a:avLst/>
          </a:prstGeom>
          <a:gradFill>
            <a:gsLst>
              <a:gs pos="100000">
                <a:schemeClr val="accent2">
                  <a:alpha val="0"/>
                </a:schemeClr>
              </a:gs>
              <a:gs pos="0">
                <a:schemeClr val="accent2">
                  <a:alpha val="91000"/>
                </a:schemeClr>
              </a:gs>
            </a:gsLst>
            <a:lin ang="5400000" scaled="0"/>
          </a:gra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0205" dirty="0" err="1">
              <a:solidFill>
                <a:schemeClr val="bg1"/>
              </a:solidFill>
            </a:endParaRPr>
          </a:p>
        </p:txBody>
      </p:sp>
      <p:sp>
        <p:nvSpPr>
          <p:cNvPr id="14" name="矩形 13"/>
          <p:cNvSpPr/>
          <p:nvPr userDrawn="1"/>
        </p:nvSpPr>
        <p:spPr>
          <a:xfrm>
            <a:off x="0" y="2"/>
            <a:ext cx="24383998" cy="13715998"/>
          </a:xfrm>
          <a:prstGeom prst="rect">
            <a:avLst/>
          </a:prstGeom>
          <a:solidFill>
            <a:schemeClr val="tx1">
              <a:alpha val="38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0205" dirty="0" err="1">
              <a:solidFill>
                <a:schemeClr val="bg1"/>
              </a:solidFill>
            </a:endParaRPr>
          </a:p>
        </p:txBody>
      </p:sp>
      <p:cxnSp>
        <p:nvCxnSpPr>
          <p:cNvPr id="16" name="直线连接符 15"/>
          <p:cNvCxnSpPr/>
          <p:nvPr userDrawn="1"/>
        </p:nvCxnSpPr>
        <p:spPr>
          <a:xfrm>
            <a:off x="4496801" y="618017"/>
            <a:ext cx="0" cy="471041"/>
          </a:xfrm>
          <a:prstGeom prst="line">
            <a:avLst/>
          </a:prstGeom>
          <a:ln>
            <a:solidFill>
              <a:srgbClr val="5EDFDD"/>
            </a:solidFill>
          </a:ln>
        </p:spPr>
        <p:style>
          <a:lnRef idx="1">
            <a:schemeClr val="accent1"/>
          </a:lnRef>
          <a:fillRef idx="0">
            <a:schemeClr val="accent1"/>
          </a:fillRef>
          <a:effectRef idx="0">
            <a:schemeClr val="accent1"/>
          </a:effectRef>
          <a:fontRef idx="minor">
            <a:schemeClr val="tx1"/>
          </a:fontRef>
        </p:style>
      </p:cxnSp>
      <p:sp>
        <p:nvSpPr>
          <p:cNvPr id="21" name="页脚占位符 3"/>
          <p:cNvSpPr txBox="1"/>
          <p:nvPr userDrawn="1"/>
        </p:nvSpPr>
        <p:spPr>
          <a:xfrm>
            <a:off x="18719680" y="650343"/>
            <a:ext cx="256802" cy="406393"/>
          </a:xfrm>
          <a:prstGeom prst="rect">
            <a:avLst/>
          </a:prstGeom>
        </p:spPr>
        <p:txBody>
          <a:bodyPr wrap="none" anchor="ctr">
            <a:spAutoFit/>
          </a:bodyPr>
          <a:lstStyle>
            <a:defPPr>
              <a:defRPr lang="zh-CN"/>
            </a:defPPr>
            <a:lvl1pPr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1pPr>
            <a:lvl2pPr marL="376555" indent="127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2pPr>
            <a:lvl3pPr marL="754380" indent="127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3pPr>
            <a:lvl4pPr marL="1132205" indent="127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4pPr>
            <a:lvl5pPr marL="1510665" indent="1270" algn="l" rtl="0" fontAlgn="base">
              <a:spcBef>
                <a:spcPct val="0"/>
              </a:spcBef>
              <a:spcAft>
                <a:spcPct val="0"/>
              </a:spcAft>
              <a:buFont typeface="Arial" panose="020B0604020202020204" pitchFamily="34" charset="0"/>
              <a:defRPr kern="1200">
                <a:solidFill>
                  <a:schemeClr val="tx1"/>
                </a:solidFill>
                <a:latin typeface="Arial" panose="020B0604020202020204" pitchFamily="34" charset="0"/>
                <a:ea typeface="宋体" panose="02010600030101010101" pitchFamily="2" charset="-122"/>
                <a:cs typeface="+mn-cs"/>
              </a:defRPr>
            </a:lvl5pPr>
            <a:lvl6pPr marL="1889760" algn="l" defTabSz="75565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267585" algn="l" defTabSz="75565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2645410" algn="l" defTabSz="75565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023235" algn="l" defTabSz="75565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l"/>
            <a:r>
              <a:rPr lang="zh-CN" altLang="en-US" sz="2040" dirty="0">
                <a:solidFill>
                  <a:srgbClr val="5EDFDD">
                    <a:alpha val="53000"/>
                  </a:srgbClr>
                </a:solidFill>
                <a:latin typeface="+mj-ea"/>
                <a:ea typeface="+mj-ea"/>
              </a:rPr>
              <a:t> </a:t>
            </a:r>
            <a:endParaRPr lang="zh-CN" altLang="en-US" sz="2040" dirty="0">
              <a:solidFill>
                <a:srgbClr val="5EDFDD">
                  <a:alpha val="53000"/>
                </a:srgbClr>
              </a:solidFill>
              <a:latin typeface="+mj-ea"/>
              <a:ea typeface="+mj-ea"/>
            </a:endParaRPr>
          </a:p>
        </p:txBody>
      </p:sp>
      <p:sp>
        <p:nvSpPr>
          <p:cNvPr id="22" name="矩形 21"/>
          <p:cNvSpPr/>
          <p:nvPr userDrawn="1"/>
        </p:nvSpPr>
        <p:spPr>
          <a:xfrm>
            <a:off x="0" y="0"/>
            <a:ext cx="24383998" cy="146925"/>
          </a:xfrm>
          <a:prstGeom prst="rect">
            <a:avLst/>
          </a:prstGeom>
          <a:gradFill>
            <a:gsLst>
              <a:gs pos="100000">
                <a:srgbClr val="5EDFDD">
                  <a:alpha val="30000"/>
                </a:srgbClr>
              </a:gs>
              <a:gs pos="33000">
                <a:srgbClr val="5EDFDD">
                  <a:alpha val="89000"/>
                </a:srgbClr>
              </a:gs>
            </a:gsLst>
            <a:lin ang="0" scaled="0"/>
          </a:gra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0205" dirty="0" err="1">
              <a:solidFill>
                <a:schemeClr val="bg1"/>
              </a:solidFill>
            </a:endParaRPr>
          </a:p>
        </p:txBody>
      </p:sp>
      <p:sp>
        <p:nvSpPr>
          <p:cNvPr id="2" name="2. Slide Title"/>
          <p:cNvSpPr>
            <a:spLocks noGrp="1"/>
          </p:cNvSpPr>
          <p:nvPr>
            <p:ph type="title"/>
          </p:nvPr>
        </p:nvSpPr>
        <p:spPr bwMode="gray">
          <a:xfrm>
            <a:off x="830327" y="1281360"/>
            <a:ext cx="22903726" cy="942084"/>
          </a:xfrm>
          <a:prstGeom prst="rect">
            <a:avLst/>
          </a:prstGeom>
        </p:spPr>
        <p:txBody>
          <a:bodyPr wrap="square" anchor="t">
            <a:spAutoFit/>
          </a:bodyPr>
          <a:lstStyle>
            <a:lvl1pPr>
              <a:defRPr sz="6120">
                <a:solidFill>
                  <a:schemeClr val="bg1"/>
                </a:solidFill>
              </a:defRPr>
            </a:lvl1pPr>
          </a:lstStyle>
          <a:p>
            <a:r>
              <a:rPr lang="en-US" altLang="zh-CN" dirty="0"/>
              <a:t>Click to edit Master title style</a:t>
            </a:r>
            <a:endParaRPr lang="en-US" dirty="0"/>
          </a:p>
        </p:txBody>
      </p:sp>
      <p:sp>
        <p:nvSpPr>
          <p:cNvPr id="9" name="灯片编号占位符 5"/>
          <p:cNvSpPr>
            <a:spLocks noGrp="1"/>
          </p:cNvSpPr>
          <p:nvPr>
            <p:ph type="sldNum" sz="quarter" idx="12"/>
          </p:nvPr>
        </p:nvSpPr>
        <p:spPr>
          <a:xfrm>
            <a:off x="22899809" y="602316"/>
            <a:ext cx="834246" cy="497284"/>
          </a:xfrm>
          <a:prstGeom prst="rect">
            <a:avLst/>
          </a:prstGeom>
        </p:spPr>
        <p:txBody>
          <a:bodyPr wrap="none" anchor="ctr">
            <a:noAutofit/>
          </a:bodyPr>
          <a:lstStyle>
            <a:lvl1pPr algn="ctr">
              <a:buFont typeface="Arial" panose="020B0604020202020204" pitchFamily="34" charset="0"/>
              <a:buNone/>
              <a:defRPr sz="2040" b="0" i="0" smtClean="0">
                <a:solidFill>
                  <a:srgbClr val="5EDFDD">
                    <a:alpha val="53000"/>
                  </a:srgbClr>
                </a:solidFill>
                <a:latin typeface="+mn-lt"/>
                <a:ea typeface="+mj-ea"/>
                <a:cs typeface="Microsoft YaHei Light" charset="-122"/>
              </a:defRPr>
            </a:lvl1pPr>
          </a:lstStyle>
          <a:p>
            <a:pPr>
              <a:defRPr/>
            </a:pPr>
            <a:fld id="{8BAB6C42-47A3-4B17-9200-03292C6E2E81}" type="slidenum">
              <a:rPr lang="zh-CN" altLang="en-US" smtClean="0"/>
            </a:fld>
            <a:endParaRPr lang="zh-CN" altLang="en-US" dirty="0"/>
          </a:p>
        </p:txBody>
      </p:sp>
      <p:sp>
        <p:nvSpPr>
          <p:cNvPr id="20" name="文本框 19"/>
          <p:cNvSpPr txBox="1"/>
          <p:nvPr userDrawn="1"/>
        </p:nvSpPr>
        <p:spPr>
          <a:xfrm>
            <a:off x="828895" y="633718"/>
            <a:ext cx="1468351" cy="439672"/>
          </a:xfrm>
          <a:prstGeom prst="rect">
            <a:avLst/>
          </a:prstGeom>
        </p:spPr>
        <p:txBody>
          <a:bodyPr vert="horz" wrap="none" lIns="0" tIns="0" rIns="0" bIns="0" rtlCol="0">
            <a:spAutoFit/>
          </a:bodyPr>
          <a:lstStyle/>
          <a:p>
            <a:pPr>
              <a:spcAft>
                <a:spcPts val="1225"/>
              </a:spcAft>
            </a:pPr>
            <a:r>
              <a:rPr kumimoji="1" lang="zh-CN" altLang="en-US" sz="2855" b="0" dirty="0">
                <a:solidFill>
                  <a:srgbClr val="5EDFDD"/>
                </a:solidFill>
              </a:rPr>
              <a:t>作业盒子</a:t>
            </a:r>
            <a:endParaRPr kumimoji="1" lang="zh-CN" altLang="en-US" sz="2855" b="0" dirty="0">
              <a:solidFill>
                <a:srgbClr val="5EDFDD"/>
              </a:solidFill>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image" Target="../media/image1.png"/><Relationship Id="rId10" Type="http://schemas.openxmlformats.org/officeDocument/2006/relationships/image" Target="../media/image4.pn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0"/>
          <a:srcRect/>
          <a:stretch>
            <a:fillRect/>
          </a:stretch>
        </a:blipFill>
        <a:effectLst/>
      </p:bgPr>
    </p:bg>
    <p:spTree>
      <p:nvGrpSpPr>
        <p:cNvPr id="1" name=""/>
        <p:cNvGrpSpPr/>
        <p:nvPr/>
      </p:nvGrpSpPr>
      <p:grpSpPr>
        <a:xfrm>
          <a:off x="0" y="0"/>
          <a:ext cx="0" cy="0"/>
          <a:chOff x="0" y="0"/>
          <a:chExt cx="0" cy="0"/>
        </a:xfrm>
      </p:grpSpPr>
      <p:sp>
        <p:nvSpPr>
          <p:cNvPr id="2" name="矩形"/>
          <p:cNvSpPr/>
          <p:nvPr/>
        </p:nvSpPr>
        <p:spPr>
          <a:xfrm>
            <a:off x="520700" y="393700"/>
            <a:ext cx="23342600" cy="12966700"/>
          </a:xfrm>
          <a:prstGeom prst="rect">
            <a:avLst/>
          </a:prstGeom>
          <a:ln w="25400">
            <a:solidFill>
              <a:srgbClr val="83827D"/>
            </a:solidFill>
            <a:miter lim="400000"/>
          </a:ln>
        </p:spPr>
        <p:txBody>
          <a:bodyPr lIns="50800" tIns="50800" rIns="50800" bIns="50800" anchor="ctr"/>
          <a:lstStyle/>
          <a:p>
            <a:pPr>
              <a:defRPr>
                <a:solidFill>
                  <a:srgbClr val="558AAB"/>
                </a:solidFill>
                <a:latin typeface="Helvetica Neue Bold Condensed"/>
                <a:ea typeface="Helvetica Neue Bold Condensed"/>
                <a:cs typeface="Helvetica Neue Bold Condensed"/>
                <a:sym typeface="Helvetica Neue Bold Condensed"/>
              </a:defRPr>
            </a:pPr>
          </a:p>
        </p:txBody>
      </p:sp>
      <p:sp>
        <p:nvSpPr>
          <p:cNvPr id="3" name="正文级别 1…"/>
          <p:cNvSpPr txBox="1">
            <a:spLocks noGrp="1"/>
          </p:cNvSpPr>
          <p:nvPr>
            <p:ph type="body" idx="1"/>
          </p:nvPr>
        </p:nvSpPr>
        <p:spPr>
          <a:xfrm>
            <a:off x="1943100" y="2070100"/>
            <a:ext cx="20510500" cy="9588500"/>
          </a:xfrm>
          <a:prstGeom prst="rect">
            <a:avLst/>
          </a:prstGeom>
          <a:ln w="12700">
            <a:miter lim="400000"/>
          </a:ln>
        </p:spPr>
        <p:txBody>
          <a:bodyPr lIns="50800" tIns="50800" rIns="50800" bIns="50800" anchor="ctr">
            <a:normAutofit/>
          </a:bodyPr>
          <a:lstStyle>
            <a:lvl1pPr>
              <a:buBlip>
                <a:blip r:embed="rId11"/>
              </a:buBlip>
            </a:lvl1pPr>
            <a:lvl2pPr>
              <a:buBlip>
                <a:blip r:embed="rId11"/>
              </a:buBlip>
            </a:lvl2pPr>
            <a:lvl3pPr>
              <a:buBlip>
                <a:blip r:embed="rId11"/>
              </a:buBlip>
            </a:lvl3pPr>
            <a:lvl4pPr>
              <a:buBlip>
                <a:blip r:embed="rId11"/>
              </a:buBlip>
            </a:lvl4pPr>
            <a:lvl5pPr>
              <a:buBlip>
                <a:blip r:embed="rId11"/>
              </a:buBlip>
            </a:lvl5pPr>
          </a:lstStyle>
          <a:p>
            <a:r>
              <a:t>正文级别 1</a:t>
            </a:r>
          </a:p>
          <a:p>
            <a:pPr lvl="1"/>
            <a:r>
              <a:t>正文级别 2</a:t>
            </a:r>
          </a:p>
          <a:p>
            <a:pPr lvl="2"/>
            <a:r>
              <a:t>正文级别 3</a:t>
            </a:r>
          </a:p>
          <a:p>
            <a:pPr lvl="3"/>
            <a:r>
              <a:t>正文级别 4</a:t>
            </a:r>
          </a:p>
          <a:p>
            <a:pPr lvl="4"/>
            <a:r>
              <a:t>正文级别 5</a:t>
            </a:r>
          </a:p>
        </p:txBody>
      </p:sp>
      <p:sp>
        <p:nvSpPr>
          <p:cNvPr id="4" name="标题文本"/>
          <p:cNvSpPr txBox="1">
            <a:spLocks noGrp="1"/>
          </p:cNvSpPr>
          <p:nvPr>
            <p:ph type="title"/>
          </p:nvPr>
        </p:nvSpPr>
        <p:spPr>
          <a:xfrm>
            <a:off x="3653366" y="2743200"/>
            <a:ext cx="19507201" cy="930275"/>
          </a:xfrm>
          <a:prstGeom prst="rect">
            <a:avLst/>
          </a:prstGeom>
          <a:ln w="12700">
            <a:miter lim="400000"/>
          </a:ln>
        </p:spPr>
        <p:txBody>
          <a:bodyPr lIns="50800" tIns="50800" rIns="50800" bIns="50800" anchor="ctr">
            <a:normAutofit/>
          </a:bodyPr>
          <a:lstStyle/>
          <a:p>
            <a:r>
              <a:t>标题文本</a:t>
            </a:r>
          </a:p>
        </p:txBody>
      </p:sp>
      <p:sp>
        <p:nvSpPr>
          <p:cNvPr id="5" name="幻灯片编号"/>
          <p:cNvSpPr txBox="1">
            <a:spLocks noGrp="1"/>
          </p:cNvSpPr>
          <p:nvPr>
            <p:ph type="sldNum" sz="quarter" idx="2"/>
          </p:nvPr>
        </p:nvSpPr>
        <p:spPr>
          <a:xfrm>
            <a:off x="12019654" y="13350900"/>
            <a:ext cx="368504" cy="374600"/>
          </a:xfrm>
          <a:prstGeom prst="rect">
            <a:avLst/>
          </a:prstGeom>
          <a:ln w="12700">
            <a:miter lim="400000"/>
          </a:ln>
        </p:spPr>
        <p:txBody>
          <a:bodyPr wrap="none" lIns="50800" tIns="50800" rIns="50800" bIns="50800" anchor="ctr">
            <a:spAutoFit/>
          </a:bodyPr>
          <a:lstStyle>
            <a:lvl1pPr>
              <a:defRPr sz="1800">
                <a:solidFill>
                  <a:srgbClr val="5C88A5"/>
                </a:solidFill>
                <a:latin typeface="Helvetica Neue"/>
                <a:ea typeface="Helvetica Neue"/>
                <a:cs typeface="Helvetica Neue"/>
                <a:sym typeface="Helvetica Neue"/>
              </a:defRPr>
            </a:lvl1pPr>
          </a:lstStyle>
          <a:p>
            <a:fld id="{86CB4B4D-7CA3-9044-876B-883B54F8677D}" type="slidenum">
              <a:rPr/>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ransition spd="med"/>
  <p:txStyles>
    <p:titleStyle>
      <a:lvl1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1pPr>
      <a:lvl2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2pPr>
      <a:lvl3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3pPr>
      <a:lvl4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4pPr>
      <a:lvl5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5pPr>
      <a:lvl6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6pPr>
      <a:lvl7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7pPr>
      <a:lvl8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8pPr>
      <a:lvl9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9pPr>
    </p:titleStyle>
    <p:bodyStyle>
      <a:lvl1pPr marL="584200" marR="0" indent="-584200" algn="l" defTabSz="825500" rtl="0" latinLnBrk="0">
        <a:lnSpc>
          <a:spcPct val="100000"/>
        </a:lnSpc>
        <a:spcBef>
          <a:spcPts val="4500"/>
        </a:spcBef>
        <a:spcAft>
          <a:spcPts val="0"/>
        </a:spcAft>
        <a:buClrTx/>
        <a:buSzPct val="40000"/>
        <a:buFontTx/>
        <a:buBlip>
          <a:blip r:embed="rId11"/>
        </a:buBlip>
        <a:defRPr sz="5000" b="0" i="0" u="none" strike="noStrike" cap="none" spc="0" baseline="0">
          <a:ln>
            <a:noFill/>
          </a:ln>
          <a:solidFill>
            <a:srgbClr val="737373"/>
          </a:solidFill>
          <a:uFillTx/>
          <a:latin typeface="Helvetica Neue"/>
          <a:ea typeface="Helvetica Neue"/>
          <a:cs typeface="Helvetica Neue"/>
          <a:sym typeface="Helvetica Neue"/>
        </a:defRPr>
      </a:lvl1pPr>
      <a:lvl2pPr marL="1168400" marR="0" indent="-584200" algn="l" defTabSz="825500" rtl="0" latinLnBrk="0">
        <a:lnSpc>
          <a:spcPct val="100000"/>
        </a:lnSpc>
        <a:spcBef>
          <a:spcPts val="4500"/>
        </a:spcBef>
        <a:spcAft>
          <a:spcPts val="0"/>
        </a:spcAft>
        <a:buClrTx/>
        <a:buSzPct val="40000"/>
        <a:buFontTx/>
        <a:buBlip>
          <a:blip r:embed="rId11"/>
        </a:buBlip>
        <a:defRPr sz="5000" b="0" i="0" u="none" strike="noStrike" cap="none" spc="0" baseline="0">
          <a:ln>
            <a:noFill/>
          </a:ln>
          <a:solidFill>
            <a:srgbClr val="737373"/>
          </a:solidFill>
          <a:uFillTx/>
          <a:latin typeface="Helvetica Neue"/>
          <a:ea typeface="Helvetica Neue"/>
          <a:cs typeface="Helvetica Neue"/>
          <a:sym typeface="Helvetica Neue"/>
        </a:defRPr>
      </a:lvl2pPr>
      <a:lvl3pPr marL="1752600" marR="0" indent="-584200" algn="l" defTabSz="825500" rtl="0" latinLnBrk="0">
        <a:lnSpc>
          <a:spcPct val="100000"/>
        </a:lnSpc>
        <a:spcBef>
          <a:spcPts val="4500"/>
        </a:spcBef>
        <a:spcAft>
          <a:spcPts val="0"/>
        </a:spcAft>
        <a:buClrTx/>
        <a:buSzPct val="40000"/>
        <a:buFontTx/>
        <a:buBlip>
          <a:blip r:embed="rId11"/>
        </a:buBlip>
        <a:defRPr sz="5000" b="0" i="0" u="none" strike="noStrike" cap="none" spc="0" baseline="0">
          <a:ln>
            <a:noFill/>
          </a:ln>
          <a:solidFill>
            <a:srgbClr val="737373"/>
          </a:solidFill>
          <a:uFillTx/>
          <a:latin typeface="Helvetica Neue"/>
          <a:ea typeface="Helvetica Neue"/>
          <a:cs typeface="Helvetica Neue"/>
          <a:sym typeface="Helvetica Neue"/>
        </a:defRPr>
      </a:lvl3pPr>
      <a:lvl4pPr marL="2336800" marR="0" indent="-584200" algn="l" defTabSz="825500" rtl="0" latinLnBrk="0">
        <a:lnSpc>
          <a:spcPct val="100000"/>
        </a:lnSpc>
        <a:spcBef>
          <a:spcPts val="4500"/>
        </a:spcBef>
        <a:spcAft>
          <a:spcPts val="0"/>
        </a:spcAft>
        <a:buClrTx/>
        <a:buSzPct val="40000"/>
        <a:buFontTx/>
        <a:buBlip>
          <a:blip r:embed="rId11"/>
        </a:buBlip>
        <a:defRPr sz="5000" b="0" i="0" u="none" strike="noStrike" cap="none" spc="0" baseline="0">
          <a:ln>
            <a:noFill/>
          </a:ln>
          <a:solidFill>
            <a:srgbClr val="737373"/>
          </a:solidFill>
          <a:uFillTx/>
          <a:latin typeface="Helvetica Neue"/>
          <a:ea typeface="Helvetica Neue"/>
          <a:cs typeface="Helvetica Neue"/>
          <a:sym typeface="Helvetica Neue"/>
        </a:defRPr>
      </a:lvl4pPr>
      <a:lvl5pPr marL="2921000" marR="0" indent="-584200" algn="l" defTabSz="825500" rtl="0" latinLnBrk="0">
        <a:lnSpc>
          <a:spcPct val="100000"/>
        </a:lnSpc>
        <a:spcBef>
          <a:spcPts val="4500"/>
        </a:spcBef>
        <a:spcAft>
          <a:spcPts val="0"/>
        </a:spcAft>
        <a:buClrTx/>
        <a:buSzPct val="40000"/>
        <a:buFontTx/>
        <a:buBlip>
          <a:blip r:embed="rId11"/>
        </a:buBlip>
        <a:defRPr sz="5000" b="0" i="0" u="none" strike="noStrike" cap="none" spc="0" baseline="0">
          <a:ln>
            <a:noFill/>
          </a:ln>
          <a:solidFill>
            <a:srgbClr val="737373"/>
          </a:solidFill>
          <a:uFillTx/>
          <a:latin typeface="Helvetica Neue"/>
          <a:ea typeface="Helvetica Neue"/>
          <a:cs typeface="Helvetica Neue"/>
          <a:sym typeface="Helvetica Neue"/>
        </a:defRPr>
      </a:lvl5pPr>
      <a:lvl6pPr marL="3505200" marR="0" indent="-584200" algn="l" defTabSz="825500" rtl="0" latinLnBrk="0">
        <a:lnSpc>
          <a:spcPct val="100000"/>
        </a:lnSpc>
        <a:spcBef>
          <a:spcPts val="4500"/>
        </a:spcBef>
        <a:spcAft>
          <a:spcPts val="0"/>
        </a:spcAft>
        <a:buClrTx/>
        <a:buSzPct val="40000"/>
        <a:buFontTx/>
        <a:buBlip>
          <a:blip r:embed="rId11"/>
        </a:buBlip>
        <a:defRPr sz="5000" b="0" i="0" u="none" strike="noStrike" cap="none" spc="0" baseline="0">
          <a:ln>
            <a:noFill/>
          </a:ln>
          <a:solidFill>
            <a:srgbClr val="737373"/>
          </a:solidFill>
          <a:uFillTx/>
          <a:latin typeface="Helvetica Neue"/>
          <a:ea typeface="Helvetica Neue"/>
          <a:cs typeface="Helvetica Neue"/>
          <a:sym typeface="Helvetica Neue"/>
        </a:defRPr>
      </a:lvl6pPr>
      <a:lvl7pPr marL="4089400" marR="0" indent="-584200" algn="l" defTabSz="825500" rtl="0" latinLnBrk="0">
        <a:lnSpc>
          <a:spcPct val="100000"/>
        </a:lnSpc>
        <a:spcBef>
          <a:spcPts val="4500"/>
        </a:spcBef>
        <a:spcAft>
          <a:spcPts val="0"/>
        </a:spcAft>
        <a:buClrTx/>
        <a:buSzPct val="40000"/>
        <a:buFontTx/>
        <a:buBlip>
          <a:blip r:embed="rId11"/>
        </a:buBlip>
        <a:defRPr sz="5000" b="0" i="0" u="none" strike="noStrike" cap="none" spc="0" baseline="0">
          <a:ln>
            <a:noFill/>
          </a:ln>
          <a:solidFill>
            <a:srgbClr val="737373"/>
          </a:solidFill>
          <a:uFillTx/>
          <a:latin typeface="Helvetica Neue"/>
          <a:ea typeface="Helvetica Neue"/>
          <a:cs typeface="Helvetica Neue"/>
          <a:sym typeface="Helvetica Neue"/>
        </a:defRPr>
      </a:lvl7pPr>
      <a:lvl8pPr marL="4673600" marR="0" indent="-584200" algn="l" defTabSz="825500" rtl="0" latinLnBrk="0">
        <a:lnSpc>
          <a:spcPct val="100000"/>
        </a:lnSpc>
        <a:spcBef>
          <a:spcPts val="4500"/>
        </a:spcBef>
        <a:spcAft>
          <a:spcPts val="0"/>
        </a:spcAft>
        <a:buClrTx/>
        <a:buSzPct val="40000"/>
        <a:buFontTx/>
        <a:buBlip>
          <a:blip r:embed="rId11"/>
        </a:buBlip>
        <a:defRPr sz="5000" b="0" i="0" u="none" strike="noStrike" cap="none" spc="0" baseline="0">
          <a:ln>
            <a:noFill/>
          </a:ln>
          <a:solidFill>
            <a:srgbClr val="737373"/>
          </a:solidFill>
          <a:uFillTx/>
          <a:latin typeface="Helvetica Neue"/>
          <a:ea typeface="Helvetica Neue"/>
          <a:cs typeface="Helvetica Neue"/>
          <a:sym typeface="Helvetica Neue"/>
        </a:defRPr>
      </a:lvl8pPr>
      <a:lvl9pPr marL="5257800" marR="0" indent="-584200" algn="l" defTabSz="825500" rtl="0" latinLnBrk="0">
        <a:lnSpc>
          <a:spcPct val="100000"/>
        </a:lnSpc>
        <a:spcBef>
          <a:spcPts val="4500"/>
        </a:spcBef>
        <a:spcAft>
          <a:spcPts val="0"/>
        </a:spcAft>
        <a:buClrTx/>
        <a:buSzPct val="40000"/>
        <a:buFontTx/>
        <a:buBlip>
          <a:blip r:embed="rId11"/>
        </a:buBlip>
        <a:defRPr sz="5000" b="0" i="0" u="none" strike="noStrike" cap="none" spc="0" baseline="0">
          <a:ln>
            <a:noFill/>
          </a:ln>
          <a:solidFill>
            <a:srgbClr val="737373"/>
          </a:solidFill>
          <a:uFillTx/>
          <a:latin typeface="Helvetica Neue"/>
          <a:ea typeface="Helvetica Neue"/>
          <a:cs typeface="Helvetica Neue"/>
          <a:sym typeface="Helvetica Neue"/>
        </a:defRPr>
      </a:lvl9pPr>
    </p:bodyStyle>
    <p:otherStyle>
      <a:lvl1pPr marL="0" marR="0" indent="0" algn="ctr" defTabSz="825500" rtl="0" latinLnBrk="0">
        <a:lnSpc>
          <a:spcPct val="100000"/>
        </a:lnSpc>
        <a:spcBef>
          <a:spcPts val="0"/>
        </a:spcBef>
        <a:spcAft>
          <a:spcPts val="0"/>
        </a:spcAft>
        <a:buClrTx/>
        <a:buSzTx/>
        <a:buFontTx/>
        <a:buNone/>
        <a:defRPr sz="1800" b="0" i="0" u="none" strike="noStrike" cap="none" spc="0" baseline="0">
          <a:ln>
            <a:noFill/>
          </a:ln>
          <a:solidFill>
            <a:schemeClr val="tx1"/>
          </a:solidFill>
          <a:uFillTx/>
          <a:latin typeface="+mn-lt"/>
          <a:ea typeface="+mn-ea"/>
          <a:cs typeface="+mn-cs"/>
          <a:sym typeface="Helvetica Neue"/>
        </a:defRPr>
      </a:lvl1pPr>
      <a:lvl2pPr marL="0" marR="0" indent="0" algn="ctr" defTabSz="825500" rtl="0" latinLnBrk="0">
        <a:lnSpc>
          <a:spcPct val="100000"/>
        </a:lnSpc>
        <a:spcBef>
          <a:spcPts val="0"/>
        </a:spcBef>
        <a:spcAft>
          <a:spcPts val="0"/>
        </a:spcAft>
        <a:buClrTx/>
        <a:buSzTx/>
        <a:buFontTx/>
        <a:buNone/>
        <a:defRPr sz="1800" b="0" i="0" u="none" strike="noStrike" cap="none" spc="0" baseline="0">
          <a:ln>
            <a:noFill/>
          </a:ln>
          <a:solidFill>
            <a:schemeClr val="tx1"/>
          </a:solidFill>
          <a:uFillTx/>
          <a:latin typeface="+mn-lt"/>
          <a:ea typeface="+mn-ea"/>
          <a:cs typeface="+mn-cs"/>
          <a:sym typeface="Helvetica Neue"/>
        </a:defRPr>
      </a:lvl2pPr>
      <a:lvl3pPr marL="0" marR="0" indent="0" algn="ctr" defTabSz="825500" rtl="0" latinLnBrk="0">
        <a:lnSpc>
          <a:spcPct val="100000"/>
        </a:lnSpc>
        <a:spcBef>
          <a:spcPts val="0"/>
        </a:spcBef>
        <a:spcAft>
          <a:spcPts val="0"/>
        </a:spcAft>
        <a:buClrTx/>
        <a:buSzTx/>
        <a:buFontTx/>
        <a:buNone/>
        <a:defRPr sz="1800" b="0" i="0" u="none" strike="noStrike" cap="none" spc="0" baseline="0">
          <a:ln>
            <a:noFill/>
          </a:ln>
          <a:solidFill>
            <a:schemeClr val="tx1"/>
          </a:solidFill>
          <a:uFillTx/>
          <a:latin typeface="+mn-lt"/>
          <a:ea typeface="+mn-ea"/>
          <a:cs typeface="+mn-cs"/>
          <a:sym typeface="Helvetica Neue"/>
        </a:defRPr>
      </a:lvl3pPr>
      <a:lvl4pPr marL="0" marR="0" indent="0" algn="ctr" defTabSz="825500" rtl="0" latinLnBrk="0">
        <a:lnSpc>
          <a:spcPct val="100000"/>
        </a:lnSpc>
        <a:spcBef>
          <a:spcPts val="0"/>
        </a:spcBef>
        <a:spcAft>
          <a:spcPts val="0"/>
        </a:spcAft>
        <a:buClrTx/>
        <a:buSzTx/>
        <a:buFontTx/>
        <a:buNone/>
        <a:defRPr sz="1800" b="0" i="0" u="none" strike="noStrike" cap="none" spc="0" baseline="0">
          <a:ln>
            <a:noFill/>
          </a:ln>
          <a:solidFill>
            <a:schemeClr val="tx1"/>
          </a:solidFill>
          <a:uFillTx/>
          <a:latin typeface="+mn-lt"/>
          <a:ea typeface="+mn-ea"/>
          <a:cs typeface="+mn-cs"/>
          <a:sym typeface="Helvetica Neue"/>
        </a:defRPr>
      </a:lvl4pPr>
      <a:lvl5pPr marL="0" marR="0" indent="0" algn="ctr" defTabSz="825500" rtl="0" latinLnBrk="0">
        <a:lnSpc>
          <a:spcPct val="100000"/>
        </a:lnSpc>
        <a:spcBef>
          <a:spcPts val="0"/>
        </a:spcBef>
        <a:spcAft>
          <a:spcPts val="0"/>
        </a:spcAft>
        <a:buClrTx/>
        <a:buSzTx/>
        <a:buFontTx/>
        <a:buNone/>
        <a:defRPr sz="1800" b="0" i="0" u="none" strike="noStrike" cap="none" spc="0" baseline="0">
          <a:ln>
            <a:noFill/>
          </a:ln>
          <a:solidFill>
            <a:schemeClr val="tx1"/>
          </a:solidFill>
          <a:uFillTx/>
          <a:latin typeface="+mn-lt"/>
          <a:ea typeface="+mn-ea"/>
          <a:cs typeface="+mn-cs"/>
          <a:sym typeface="Helvetica Neue"/>
        </a:defRPr>
      </a:lvl5pPr>
      <a:lvl6pPr marL="0" marR="0" indent="0" algn="ctr" defTabSz="825500" rtl="0" latinLnBrk="0">
        <a:lnSpc>
          <a:spcPct val="100000"/>
        </a:lnSpc>
        <a:spcBef>
          <a:spcPts val="0"/>
        </a:spcBef>
        <a:spcAft>
          <a:spcPts val="0"/>
        </a:spcAft>
        <a:buClrTx/>
        <a:buSzTx/>
        <a:buFontTx/>
        <a:buNone/>
        <a:defRPr sz="1800" b="0" i="0" u="none" strike="noStrike" cap="none" spc="0" baseline="0">
          <a:ln>
            <a:noFill/>
          </a:ln>
          <a:solidFill>
            <a:schemeClr val="tx1"/>
          </a:solidFill>
          <a:uFillTx/>
          <a:latin typeface="+mn-lt"/>
          <a:ea typeface="+mn-ea"/>
          <a:cs typeface="+mn-cs"/>
          <a:sym typeface="Helvetica Neue"/>
        </a:defRPr>
      </a:lvl6pPr>
      <a:lvl7pPr marL="0" marR="0" indent="0" algn="ctr" defTabSz="825500" rtl="0" latinLnBrk="0">
        <a:lnSpc>
          <a:spcPct val="100000"/>
        </a:lnSpc>
        <a:spcBef>
          <a:spcPts val="0"/>
        </a:spcBef>
        <a:spcAft>
          <a:spcPts val="0"/>
        </a:spcAft>
        <a:buClrTx/>
        <a:buSzTx/>
        <a:buFontTx/>
        <a:buNone/>
        <a:defRPr sz="1800" b="0" i="0" u="none" strike="noStrike" cap="none" spc="0" baseline="0">
          <a:ln>
            <a:noFill/>
          </a:ln>
          <a:solidFill>
            <a:schemeClr val="tx1"/>
          </a:solidFill>
          <a:uFillTx/>
          <a:latin typeface="+mn-lt"/>
          <a:ea typeface="+mn-ea"/>
          <a:cs typeface="+mn-cs"/>
          <a:sym typeface="Helvetica Neue"/>
        </a:defRPr>
      </a:lvl7pPr>
      <a:lvl8pPr marL="0" marR="0" indent="0" algn="ctr" defTabSz="825500" rtl="0" latinLnBrk="0">
        <a:lnSpc>
          <a:spcPct val="100000"/>
        </a:lnSpc>
        <a:spcBef>
          <a:spcPts val="0"/>
        </a:spcBef>
        <a:spcAft>
          <a:spcPts val="0"/>
        </a:spcAft>
        <a:buClrTx/>
        <a:buSzTx/>
        <a:buFontTx/>
        <a:buNone/>
        <a:defRPr sz="1800" b="0" i="0" u="none" strike="noStrike" cap="none" spc="0" baseline="0">
          <a:ln>
            <a:noFill/>
          </a:ln>
          <a:solidFill>
            <a:schemeClr val="tx1"/>
          </a:solidFill>
          <a:uFillTx/>
          <a:latin typeface="+mn-lt"/>
          <a:ea typeface="+mn-ea"/>
          <a:cs typeface="+mn-cs"/>
          <a:sym typeface="Helvetica Neue"/>
        </a:defRPr>
      </a:lvl8pPr>
      <a:lvl9pPr marL="0" marR="0" indent="0" algn="ctr" defTabSz="825500" rtl="0" latinLnBrk="0">
        <a:lnSpc>
          <a:spcPct val="100000"/>
        </a:lnSpc>
        <a:spcBef>
          <a:spcPts val="0"/>
        </a:spcBef>
        <a:spcAft>
          <a:spcPts val="0"/>
        </a:spcAft>
        <a:buClrTx/>
        <a:buSzTx/>
        <a:buFontTx/>
        <a:buNone/>
        <a:defRPr sz="1800" b="0" i="0" u="none" strike="noStrike" cap="none" spc="0" baseline="0">
          <a:ln>
            <a:noFill/>
          </a:ln>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1.tif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170" name="VC 投资入门与晋级"/>
          <p:cNvSpPr txBox="1"/>
          <p:nvPr/>
        </p:nvSpPr>
        <p:spPr>
          <a:xfrm>
            <a:off x="4594313" y="5973337"/>
            <a:ext cx="15196500" cy="1769711"/>
          </a:xfrm>
          <a:prstGeom prst="rect">
            <a:avLst/>
          </a:prstGeom>
          <a:ln w="12700">
            <a:miter lim="400000"/>
          </a:ln>
        </p:spPr>
        <p:txBody>
          <a:bodyPr lIns="45718" tIns="45718" rIns="45718" bIns="45718" anchor="ctr">
            <a:spAutoFit/>
          </a:bodyPr>
          <a:lstStyle>
            <a:lvl1pPr defTabSz="914400">
              <a:defRPr sz="10900" b="1">
                <a:solidFill>
                  <a:srgbClr val="FFFFFF"/>
                </a:solidFill>
                <a:latin typeface="+mj-lt"/>
                <a:ea typeface="+mj-ea"/>
                <a:cs typeface="+mj-cs"/>
                <a:sym typeface="Helvetica"/>
              </a:defRPr>
            </a:lvl1pPr>
          </a:lstStyle>
          <a:p>
            <a:r>
              <a:rPr kumimoji="1" lang="zh-CN" altLang="en-US" dirty="0">
                <a:latin typeface="Heiti SC Medium" pitchFamily="2" charset="-128"/>
                <a:ea typeface="Heiti SC Medium" pitchFamily="2" charset="-128"/>
              </a:rPr>
              <a:t>在线教育的终极画面</a:t>
            </a:r>
            <a:endParaRPr dirty="0">
              <a:latin typeface="Heiti SC Medium" pitchFamily="2" charset="-128"/>
              <a:ea typeface="Heiti SC Medium" pitchFamily="2" charset="-128"/>
            </a:endParaRPr>
          </a:p>
        </p:txBody>
      </p:sp>
      <p:sp>
        <p:nvSpPr>
          <p:cNvPr id="171" name="主讲人"/>
          <p:cNvSpPr txBox="1"/>
          <p:nvPr/>
        </p:nvSpPr>
        <p:spPr>
          <a:xfrm>
            <a:off x="7380316" y="8913282"/>
            <a:ext cx="9624494" cy="729426"/>
          </a:xfrm>
          <a:prstGeom prst="rect">
            <a:avLst/>
          </a:prstGeom>
          <a:ln w="12700">
            <a:miter lim="400000"/>
          </a:ln>
        </p:spPr>
        <p:txBody>
          <a:bodyPr lIns="45718" tIns="45718" rIns="45718" bIns="45718" anchor="ctr">
            <a:spAutoFit/>
          </a:bodyPr>
          <a:lstStyle>
            <a:lvl1pPr defTabSz="914400">
              <a:lnSpc>
                <a:spcPct val="90000"/>
              </a:lnSpc>
              <a:spcBef>
                <a:spcPts val="400"/>
              </a:spcBef>
              <a:defRPr sz="4600">
                <a:solidFill>
                  <a:srgbClr val="FFFFFF"/>
                </a:solidFill>
                <a:latin typeface="+mj-lt"/>
                <a:ea typeface="+mj-ea"/>
                <a:cs typeface="+mj-cs"/>
                <a:sym typeface="Helvetica"/>
              </a:defRPr>
            </a:lvl1pPr>
          </a:lstStyle>
          <a:p>
            <a:r>
              <a:rPr dirty="0" err="1">
                <a:latin typeface="Heiti SC Medium" pitchFamily="2" charset="-128"/>
                <a:ea typeface="Heiti SC Medium" pitchFamily="2" charset="-128"/>
              </a:rPr>
              <a:t>主讲人</a:t>
            </a:r>
            <a:r>
              <a:rPr lang="en-US" altLang="zh-CN" dirty="0">
                <a:latin typeface="Heiti SC Medium" pitchFamily="2" charset="-128"/>
                <a:ea typeface="Heiti SC Medium" pitchFamily="2" charset="-128"/>
              </a:rPr>
              <a:t> </a:t>
            </a:r>
            <a:r>
              <a:rPr lang="zh-CN" altLang="en-US" dirty="0">
                <a:latin typeface="Heiti SC Medium" pitchFamily="2" charset="-128"/>
                <a:ea typeface="Heiti SC Medium" pitchFamily="2" charset="-128"/>
              </a:rPr>
              <a:t>刘夜</a:t>
            </a:r>
            <a:endParaRPr dirty="0">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676275" y="2988945"/>
            <a:ext cx="21861780" cy="7660640"/>
            <a:chOff x="2043" y="2111"/>
            <a:chExt cx="34428" cy="12064"/>
          </a:xfrm>
        </p:grpSpPr>
        <p:sp>
          <p:nvSpPr>
            <p:cNvPr id="200" name="PART 1"/>
            <p:cNvSpPr txBox="1"/>
            <p:nvPr/>
          </p:nvSpPr>
          <p:spPr>
            <a:xfrm>
              <a:off x="2835" y="2111"/>
              <a:ext cx="22780" cy="2100"/>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r>
                <a:rPr kumimoji="1" lang="zh-CN" altLang="en-US" sz="8000" dirty="0">
                  <a:latin typeface="Heiti SC Medium" pitchFamily="2" charset="-128"/>
                  <a:ea typeface="Heiti SC Medium" pitchFamily="2" charset="-128"/>
                </a:rPr>
                <a:t>什么是连锁餐饮的关键稀缺要素</a:t>
              </a:r>
              <a:endParaRPr sz="8000" dirty="0">
                <a:latin typeface="Heiti SC Medium" pitchFamily="2" charset="-128"/>
                <a:ea typeface="Heiti SC Medium" pitchFamily="2" charset="-128"/>
              </a:endParaRPr>
            </a:p>
          </p:txBody>
        </p:sp>
        <p:sp>
          <p:nvSpPr>
            <p:cNvPr id="2" name="矩形 1"/>
            <p:cNvSpPr/>
            <p:nvPr/>
          </p:nvSpPr>
          <p:spPr>
            <a:xfrm>
              <a:off x="2043" y="7971"/>
              <a:ext cx="34428" cy="6204"/>
            </a:xfrm>
            <a:prstGeom prst="rect">
              <a:avLst/>
            </a:prstGeom>
          </p:spPr>
          <p:txBody>
            <a:bodyPr wrap="square">
              <a:spAutoFit/>
            </a:bodyPr>
            <a:lstStyle/>
            <a:p>
              <a:pPr algn="l"/>
              <a:r>
                <a:rPr lang="en-US" altLang="zh-CN" dirty="0">
                  <a:solidFill>
                    <a:srgbClr val="FFFFFF"/>
                  </a:solidFill>
                </a:rPr>
                <a:t>	</a:t>
              </a:r>
              <a:r>
                <a:rPr lang="zh-CN" altLang="en-US" dirty="0">
                  <a:solidFill>
                    <a:srgbClr val="FFFFFF"/>
                  </a:solidFill>
                </a:rPr>
                <a:t>  </a:t>
              </a:r>
              <a:r>
                <a:rPr lang="en-US" altLang="zh-CN" dirty="0">
                  <a:solidFill>
                    <a:srgbClr val="FFFFFF"/>
                  </a:solidFill>
                </a:rPr>
                <a:t>“</a:t>
              </a:r>
              <a:r>
                <a:rPr lang="zh-CN" altLang="en-US" dirty="0">
                  <a:solidFill>
                    <a:srgbClr val="FFFFFF"/>
                  </a:solidFill>
                </a:rPr>
                <a:t>我们（麦当劳）从某种意义上并不应归属于食品行业，我们应该是在地产行业。我们能以</a:t>
              </a:r>
              <a:r>
                <a:rPr lang="en-US" altLang="zh-CN" dirty="0">
                  <a:solidFill>
                    <a:srgbClr val="FFFFFF"/>
                  </a:solidFill>
                </a:rPr>
                <a:t>15</a:t>
              </a:r>
              <a:r>
                <a:rPr lang="zh-CN" altLang="en-US" dirty="0">
                  <a:solidFill>
                    <a:srgbClr val="FFFFFF"/>
                  </a:solidFill>
                </a:rPr>
                <a:t>美分来卖汉堡的唯一原因是，它们是给我们付租金的租客最大的利润来源。</a:t>
              </a:r>
              <a:r>
                <a:rPr lang="en-US" altLang="zh-CN" dirty="0">
                  <a:solidFill>
                    <a:srgbClr val="FFFFFF"/>
                  </a:solidFill>
                </a:rPr>
                <a:t>” </a:t>
              </a:r>
              <a:endParaRPr lang="en-US" altLang="zh-CN" dirty="0">
                <a:solidFill>
                  <a:srgbClr val="FFFFFF"/>
                </a:solidFill>
                <a:latin typeface="-apple-system"/>
              </a:endParaRPr>
            </a:p>
            <a:p>
              <a:endParaRPr lang="en-US" altLang="zh-CN" dirty="0">
                <a:solidFill>
                  <a:srgbClr val="FFFFFF"/>
                </a:solidFill>
                <a:latin typeface="-apple-system"/>
              </a:endParaRPr>
            </a:p>
            <a:p>
              <a:r>
                <a:rPr lang="zh-CN" altLang="en-US" dirty="0">
                  <a:solidFill>
                    <a:srgbClr val="FFFFFF"/>
                  </a:solidFill>
                  <a:latin typeface="-apple-system"/>
                </a:rPr>
                <a:t>                                                                 </a:t>
              </a:r>
              <a:r>
                <a:rPr lang="en-US" altLang="zh-CN" dirty="0" smtClean="0">
                  <a:solidFill>
                    <a:srgbClr val="FFFFFF"/>
                  </a:solidFill>
                  <a:latin typeface="-apple-system"/>
                </a:rPr>
                <a:t>---</a:t>
              </a:r>
              <a:r>
                <a:rPr lang="zh-CN" altLang="en-US" dirty="0" smtClean="0">
                  <a:solidFill>
                    <a:srgbClr val="FFFFFF"/>
                  </a:solidFill>
                  <a:latin typeface="-apple-system"/>
                </a:rPr>
                <a:t> </a:t>
              </a:r>
              <a:r>
                <a:rPr lang="zh-CN" altLang="en-US" dirty="0">
                  <a:solidFill>
                    <a:srgbClr val="FFFFFF"/>
                  </a:solidFill>
                </a:rPr>
                <a:t>哈里</a:t>
              </a:r>
              <a:r>
                <a:rPr lang="en-US" altLang="zh-CN" dirty="0">
                  <a:solidFill>
                    <a:srgbClr val="FFFFFF"/>
                  </a:solidFill>
                </a:rPr>
                <a:t>·</a:t>
              </a:r>
              <a:r>
                <a:rPr lang="zh-CN" altLang="en-US" dirty="0">
                  <a:solidFill>
                    <a:srgbClr val="FFFFFF"/>
                  </a:solidFill>
                </a:rPr>
                <a:t>桑那本</a:t>
              </a:r>
              <a:r>
                <a:rPr lang="en-US" altLang="zh-CN" dirty="0">
                  <a:solidFill>
                    <a:srgbClr val="FFFFFF"/>
                  </a:solidFill>
                  <a:latin typeface="-apple-system"/>
                </a:rPr>
                <a:t>(</a:t>
              </a:r>
              <a:r>
                <a:rPr lang="zh-CN" altLang="en-US" dirty="0">
                  <a:solidFill>
                    <a:srgbClr val="FFFFFF"/>
                  </a:solidFill>
                  <a:latin typeface="-apple-system"/>
                </a:rPr>
                <a:t>麦当劳首任总裁和</a:t>
              </a:r>
              <a:r>
                <a:rPr lang="en-US" altLang="zh-CN" dirty="0">
                  <a:solidFill>
                    <a:srgbClr val="FFFFFF"/>
                  </a:solidFill>
                  <a:latin typeface="-apple-system"/>
                </a:rPr>
                <a:t>CEO)</a:t>
              </a:r>
              <a:r>
                <a:rPr lang="zh-CN" altLang="en-US" dirty="0">
                  <a:solidFill>
                    <a:srgbClr val="FFFFFF"/>
                  </a:solidFill>
                  <a:latin typeface="-apple-system"/>
                </a:rPr>
                <a:t>    </a:t>
              </a:r>
              <a:endParaRPr lang="zh-CN" altLang="en-US" dirty="0">
                <a:solidFill>
                  <a:srgbClr val="FFFFFF"/>
                </a:solidFill>
              </a:endParaRPr>
            </a:p>
          </p:txBody>
        </p:sp>
      </p:grpSp>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PART 1"/>
          <p:cNvSpPr txBox="1"/>
          <p:nvPr/>
        </p:nvSpPr>
        <p:spPr>
          <a:xfrm>
            <a:off x="479660" y="5083155"/>
            <a:ext cx="23424682" cy="3549690"/>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r>
              <a:rPr lang="zh-CN" altLang="en-US" sz="7200" dirty="0">
                <a:latin typeface="Heiti SC Medium" pitchFamily="2" charset="-128"/>
                <a:ea typeface="Heiti SC Medium" pitchFamily="2" charset="-128"/>
              </a:rPr>
              <a:t>关键稀缺资源随新技术和新思想改造产业而不断发生变化</a:t>
            </a:r>
            <a:endParaRPr lang="en-US" altLang="zh-CN" sz="7200" dirty="0">
              <a:latin typeface="Heiti SC Medium" pitchFamily="2" charset="-128"/>
              <a:ea typeface="Heiti SC Medium" pitchFamily="2" charset="-128"/>
            </a:endParaRPr>
          </a:p>
          <a:p>
            <a:endParaRPr lang="en-US" altLang="zh-CN" sz="8000" dirty="0">
              <a:latin typeface="Heiti SC Medium" pitchFamily="2" charset="-128"/>
              <a:ea typeface="Heiti SC Medium" pitchFamily="2" charset="-128"/>
            </a:endParaRPr>
          </a:p>
          <a:p>
            <a:r>
              <a:rPr lang="zh-CN" altLang="en-US" sz="7200" dirty="0">
                <a:latin typeface="Heiti SC Medium" pitchFamily="2" charset="-128"/>
                <a:ea typeface="Heiti SC Medium" pitchFamily="2" charset="-128"/>
              </a:rPr>
              <a:t>变化过程即创新过程</a:t>
            </a:r>
            <a:endParaRPr lang="zh-CN" altLang="en-US" sz="7200" dirty="0">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603827" y="4633913"/>
            <a:ext cx="20798973" cy="5078313"/>
          </a:xfrm>
          <a:prstGeom prst="rect">
            <a:avLst/>
          </a:prstGeom>
        </p:spPr>
        <p:txBody>
          <a:bodyPr wrap="square">
            <a:spAutoFit/>
          </a:bodyPr>
          <a:lstStyle/>
          <a:p>
            <a:pPr algn="l"/>
            <a:r>
              <a:rPr lang="en-US" altLang="zh-CN" sz="5400" dirty="0">
                <a:solidFill>
                  <a:srgbClr val="FFFFFF"/>
                </a:solidFill>
                <a:latin typeface="Heiti SC Medium" pitchFamily="2" charset="-128"/>
                <a:ea typeface="Heiti SC Medium" pitchFamily="2" charset="-128"/>
              </a:rPr>
              <a:t>	</a:t>
            </a:r>
            <a:r>
              <a:rPr lang="zh-CN" altLang="en-US" sz="5400" dirty="0">
                <a:solidFill>
                  <a:srgbClr val="FFFFFF"/>
                </a:solidFill>
                <a:latin typeface="Heiti SC Medium" pitchFamily="2" charset="-128"/>
                <a:ea typeface="Heiti SC Medium" pitchFamily="2" charset="-128"/>
              </a:rPr>
              <a:t>“所谓创新就是要“建立一种新的生产函数”，即“生产要素的重新组合”，就是要把一种从来没有的关于生产要素和生产条件的“新组合”引进生产体系中去，以实现对生产要素或生产条件的“新组合”。”</a:t>
            </a:r>
            <a:endParaRPr lang="en-US" altLang="zh-CN" sz="5400" dirty="0">
              <a:solidFill>
                <a:srgbClr val="FFFFFF"/>
              </a:solidFill>
              <a:latin typeface="Heiti SC Medium" pitchFamily="2" charset="-128"/>
              <a:ea typeface="Heiti SC Medium" pitchFamily="2" charset="-128"/>
            </a:endParaRPr>
          </a:p>
          <a:p>
            <a:r>
              <a:rPr lang="zh-CN" altLang="en-US" sz="5400" dirty="0">
                <a:solidFill>
                  <a:srgbClr val="FFFFFF"/>
                </a:solidFill>
                <a:latin typeface="Heiti SC Medium" pitchFamily="2" charset="-128"/>
                <a:ea typeface="Heiti SC Medium" pitchFamily="2" charset="-128"/>
              </a:rPr>
              <a:t> </a:t>
            </a:r>
            <a:endParaRPr lang="en-US" altLang="zh-CN" sz="5400" dirty="0">
              <a:solidFill>
                <a:srgbClr val="FFFFFF"/>
              </a:solidFill>
              <a:latin typeface="Heiti SC Medium" pitchFamily="2" charset="-128"/>
              <a:ea typeface="Heiti SC Medium" pitchFamily="2" charset="-128"/>
            </a:endParaRPr>
          </a:p>
          <a:p>
            <a:r>
              <a:rPr lang="en-US" altLang="zh-CN" sz="5400" dirty="0">
                <a:solidFill>
                  <a:srgbClr val="FFFFFF"/>
                </a:solidFill>
                <a:latin typeface="Heiti SC Medium" pitchFamily="2" charset="-128"/>
                <a:ea typeface="Heiti SC Medium" pitchFamily="2" charset="-128"/>
              </a:rPr>
              <a:t>										</a:t>
            </a:r>
            <a:r>
              <a:rPr lang="zh-CN" altLang="en-US" sz="5400" dirty="0">
                <a:solidFill>
                  <a:srgbClr val="FFFFFF"/>
                </a:solidFill>
                <a:latin typeface="Heiti SC Medium" pitchFamily="2" charset="-128"/>
                <a:ea typeface="Heiti SC Medium" pitchFamily="2" charset="-128"/>
              </a:rPr>
              <a:t>                     </a:t>
            </a:r>
            <a:r>
              <a:rPr lang="en-US" altLang="zh-CN" sz="5400" dirty="0">
                <a:solidFill>
                  <a:srgbClr val="FFFFFF"/>
                </a:solidFill>
                <a:latin typeface="Heiti SC Medium" pitchFamily="2" charset="-128"/>
                <a:ea typeface="Heiti SC Medium" pitchFamily="2" charset="-128"/>
              </a:rPr>
              <a:t>---</a:t>
            </a:r>
            <a:r>
              <a:rPr lang="zh-CN" altLang="en-US" sz="5400" dirty="0">
                <a:solidFill>
                  <a:srgbClr val="FFFFFF"/>
                </a:solidFill>
                <a:latin typeface="Heiti SC Medium" pitchFamily="2" charset="-128"/>
                <a:ea typeface="Heiti SC Medium" pitchFamily="2" charset="-128"/>
              </a:rPr>
              <a:t> 约瑟夫</a:t>
            </a:r>
            <a:r>
              <a:rPr lang="en-US" altLang="zh-CN" sz="5400" dirty="0">
                <a:solidFill>
                  <a:srgbClr val="FFFFFF"/>
                </a:solidFill>
                <a:latin typeface="Heiti SC Medium" pitchFamily="2" charset="-128"/>
                <a:ea typeface="Heiti SC Medium" pitchFamily="2" charset="-128"/>
              </a:rPr>
              <a:t>·</a:t>
            </a:r>
            <a:r>
              <a:rPr lang="zh-CN" altLang="en-US" sz="5400" dirty="0">
                <a:solidFill>
                  <a:srgbClr val="FFFFFF"/>
                </a:solidFill>
                <a:latin typeface="Heiti SC Medium" pitchFamily="2" charset="-128"/>
                <a:ea typeface="Heiti SC Medium" pitchFamily="2" charset="-128"/>
              </a:rPr>
              <a:t>熊彼特</a:t>
            </a:r>
            <a:endParaRPr lang="zh-CN" altLang="en-US" sz="5400" dirty="0">
              <a:solidFill>
                <a:srgbClr val="FFFFFF"/>
              </a:solidFill>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内容"/>
          <p:cNvSpPr txBox="1"/>
          <p:nvPr/>
        </p:nvSpPr>
        <p:spPr>
          <a:xfrm>
            <a:off x="3721622" y="6092699"/>
            <a:ext cx="17030304" cy="1456809"/>
          </a:xfrm>
          <a:prstGeom prst="rect">
            <a:avLst/>
          </a:prstGeom>
          <a:ln w="12700">
            <a:miter lim="400000"/>
          </a:ln>
        </p:spPr>
        <p:txBody>
          <a:bodyPr wrap="none" lIns="50800" tIns="50800" rIns="50800" bIns="50800" anchor="ctr">
            <a:spAutoFit/>
          </a:bodyPr>
          <a:lstStyle>
            <a:lvl1pPr>
              <a:defRPr sz="5100">
                <a:solidFill>
                  <a:srgbClr val="FFFFFF"/>
                </a:solidFill>
                <a:latin typeface="Helvetica Neue"/>
                <a:ea typeface="Helvetica Neue"/>
                <a:cs typeface="Helvetica Neue"/>
                <a:sym typeface="Helvetica Neue"/>
              </a:defRPr>
            </a:lvl1pPr>
          </a:lstStyle>
          <a:p>
            <a:r>
              <a:rPr kumimoji="1" lang="zh-CN" altLang="en-US" sz="8800" dirty="0">
                <a:latin typeface="Heiti SC Medium" pitchFamily="2" charset="-128"/>
                <a:ea typeface="Heiti SC Medium" pitchFamily="2" charset="-128"/>
              </a:rPr>
              <a:t>在线教育的关键稀缺要素是什么？</a:t>
            </a:r>
            <a:endParaRPr sz="8800" dirty="0">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4515889"/>
            <a:ext cx="10913027" cy="4708981"/>
          </a:xfrm>
          <a:prstGeom prst="rect">
            <a:avLst/>
          </a:prstGeom>
        </p:spPr>
        <p:txBody>
          <a:bodyPr wrap="square">
            <a:spAutoFit/>
          </a:bodyPr>
          <a:lstStyle/>
          <a:p>
            <a:r>
              <a:rPr kumimoji="1" lang="zh-CN" altLang="en-US" sz="7200" dirty="0">
                <a:solidFill>
                  <a:srgbClr val="FFFFFF"/>
                </a:solidFill>
                <a:latin typeface="Heiti SC Medium" pitchFamily="2" charset="-128"/>
                <a:ea typeface="Heiti SC Medium" pitchFamily="2" charset="-128"/>
              </a:rPr>
              <a:t>旧业务模型</a:t>
            </a:r>
            <a:endParaRPr kumimoji="1" lang="en-US" altLang="zh-CN" sz="7200" dirty="0">
              <a:solidFill>
                <a:srgbClr val="FFFFFF"/>
              </a:solidFill>
              <a:latin typeface="Heiti SC Medium" pitchFamily="2" charset="-128"/>
              <a:ea typeface="Heiti SC Medium" pitchFamily="2" charset="-128"/>
            </a:endParaRPr>
          </a:p>
          <a:p>
            <a:endParaRPr kumimoji="1" lang="en-US" altLang="zh-CN" sz="6600" dirty="0">
              <a:solidFill>
                <a:srgbClr val="FFFFFF"/>
              </a:solidFill>
              <a:latin typeface="Heiti SC Medium" pitchFamily="2" charset="-128"/>
              <a:ea typeface="Heiti SC Medium" pitchFamily="2" charset="-128"/>
            </a:endParaRPr>
          </a:p>
          <a:p>
            <a:r>
              <a:rPr kumimoji="1" lang="zh-CN" altLang="en-US" sz="5400" dirty="0">
                <a:solidFill>
                  <a:srgbClr val="FFFFFF"/>
                </a:solidFill>
                <a:latin typeface="Heiti SC Medium" pitchFamily="2" charset="-128"/>
                <a:ea typeface="Heiti SC Medium" pitchFamily="2" charset="-128"/>
              </a:rPr>
              <a:t>流量（店面）</a:t>
            </a:r>
            <a:endParaRPr kumimoji="1" lang="en-US" altLang="zh-CN" sz="5400" dirty="0">
              <a:solidFill>
                <a:srgbClr val="FFFFFF"/>
              </a:solidFill>
              <a:latin typeface="Heiti SC Medium" pitchFamily="2" charset="-128"/>
              <a:ea typeface="Heiti SC Medium" pitchFamily="2" charset="-128"/>
            </a:endParaRPr>
          </a:p>
          <a:p>
            <a:r>
              <a:rPr kumimoji="1" lang="zh-CN" altLang="en-US" sz="5400" dirty="0">
                <a:solidFill>
                  <a:srgbClr val="FFFFFF"/>
                </a:solidFill>
                <a:latin typeface="Heiti SC Medium" pitchFamily="2" charset="-128"/>
                <a:ea typeface="Heiti SC Medium" pitchFamily="2" charset="-128"/>
              </a:rPr>
              <a:t>数据（以区为单位的个性化教研）</a:t>
            </a:r>
            <a:endParaRPr kumimoji="1" lang="en-US" altLang="zh-CN" sz="5400" dirty="0">
              <a:solidFill>
                <a:srgbClr val="FFFFFF"/>
              </a:solidFill>
              <a:latin typeface="Heiti SC Medium" pitchFamily="2" charset="-128"/>
              <a:ea typeface="Heiti SC Medium" pitchFamily="2" charset="-128"/>
            </a:endParaRPr>
          </a:p>
          <a:p>
            <a:r>
              <a:rPr kumimoji="1" lang="zh-CN" altLang="en-US" sz="5400" dirty="0">
                <a:solidFill>
                  <a:srgbClr val="FFFFFF"/>
                </a:solidFill>
                <a:latin typeface="Heiti SC Medium" pitchFamily="2" charset="-128"/>
                <a:ea typeface="Heiti SC Medium" pitchFamily="2" charset="-128"/>
              </a:rPr>
              <a:t>技术和服务（教研和老师管理）</a:t>
            </a:r>
            <a:endParaRPr kumimoji="1" lang="en-US" altLang="zh-CN" sz="5400" dirty="0">
              <a:solidFill>
                <a:srgbClr val="FFFFFF"/>
              </a:solidFill>
              <a:latin typeface="Heiti SC Medium" pitchFamily="2" charset="-128"/>
              <a:ea typeface="Heiti SC Medium" pitchFamily="2" charset="-128"/>
            </a:endParaRPr>
          </a:p>
        </p:txBody>
      </p:sp>
      <p:sp>
        <p:nvSpPr>
          <p:cNvPr id="4" name="矩形 3"/>
          <p:cNvSpPr/>
          <p:nvPr/>
        </p:nvSpPr>
        <p:spPr>
          <a:xfrm>
            <a:off x="13893683" y="4515890"/>
            <a:ext cx="10490317" cy="4708981"/>
          </a:xfrm>
          <a:prstGeom prst="rect">
            <a:avLst/>
          </a:prstGeom>
        </p:spPr>
        <p:txBody>
          <a:bodyPr wrap="square">
            <a:spAutoFit/>
          </a:bodyPr>
          <a:lstStyle/>
          <a:p>
            <a:r>
              <a:rPr kumimoji="1" lang="zh-CN" altLang="en-US" sz="7200" dirty="0">
                <a:solidFill>
                  <a:srgbClr val="FFFFFF"/>
                </a:solidFill>
                <a:latin typeface="Heiti SC Medium" pitchFamily="2" charset="-128"/>
                <a:ea typeface="Heiti SC Medium" pitchFamily="2" charset="-128"/>
              </a:rPr>
              <a:t>新业务模型</a:t>
            </a:r>
            <a:endParaRPr kumimoji="1" lang="en-US" altLang="zh-CN" sz="7200" dirty="0">
              <a:solidFill>
                <a:srgbClr val="FFFFFF"/>
              </a:solidFill>
              <a:latin typeface="Heiti SC Medium" pitchFamily="2" charset="-128"/>
              <a:ea typeface="Heiti SC Medium" pitchFamily="2" charset="-128"/>
            </a:endParaRPr>
          </a:p>
          <a:p>
            <a:endParaRPr kumimoji="1" lang="en-US" altLang="zh-CN" sz="6600" dirty="0">
              <a:solidFill>
                <a:srgbClr val="FFFFFF"/>
              </a:solidFill>
              <a:latin typeface="Heiti SC Medium" pitchFamily="2" charset="-128"/>
              <a:ea typeface="Heiti SC Medium" pitchFamily="2" charset="-128"/>
            </a:endParaRPr>
          </a:p>
          <a:p>
            <a:r>
              <a:rPr kumimoji="1" lang="zh-CN" altLang="en-US" sz="5400" dirty="0">
                <a:solidFill>
                  <a:srgbClr val="FFFFFF"/>
                </a:solidFill>
                <a:latin typeface="Heiti SC Medium" pitchFamily="2" charset="-128"/>
                <a:ea typeface="Heiti SC Medium" pitchFamily="2" charset="-128"/>
              </a:rPr>
              <a:t>新流量（在线场景）</a:t>
            </a:r>
            <a:endParaRPr kumimoji="1" lang="en-US" altLang="zh-CN" sz="5400" dirty="0">
              <a:solidFill>
                <a:srgbClr val="FFFFFF"/>
              </a:solidFill>
              <a:latin typeface="Heiti SC Medium" pitchFamily="2" charset="-128"/>
              <a:ea typeface="Heiti SC Medium" pitchFamily="2" charset="-128"/>
            </a:endParaRPr>
          </a:p>
          <a:p>
            <a:r>
              <a:rPr kumimoji="1" lang="zh-CN" altLang="en-US" sz="5400" dirty="0">
                <a:solidFill>
                  <a:srgbClr val="FFFFFF"/>
                </a:solidFill>
                <a:latin typeface="Heiti SC Medium" pitchFamily="2" charset="-128"/>
                <a:ea typeface="Heiti SC Medium" pitchFamily="2" charset="-128"/>
              </a:rPr>
              <a:t>新数据（实时学情）</a:t>
            </a:r>
            <a:endParaRPr kumimoji="1" lang="en-US" altLang="zh-CN" sz="5400" dirty="0">
              <a:solidFill>
                <a:srgbClr val="FFFFFF"/>
              </a:solidFill>
              <a:latin typeface="Heiti SC Medium" pitchFamily="2" charset="-128"/>
              <a:ea typeface="Heiti SC Medium" pitchFamily="2" charset="-128"/>
            </a:endParaRPr>
          </a:p>
          <a:p>
            <a:r>
              <a:rPr kumimoji="1" lang="zh-CN" altLang="en-US" sz="5400" dirty="0">
                <a:solidFill>
                  <a:srgbClr val="FFFFFF"/>
                </a:solidFill>
                <a:latin typeface="Heiti SC Medium" pitchFamily="2" charset="-128"/>
                <a:ea typeface="Heiti SC Medium" pitchFamily="2" charset="-128"/>
              </a:rPr>
              <a:t>新技术和服务（</a:t>
            </a:r>
            <a:r>
              <a:rPr kumimoji="1" lang="en-US" altLang="zh-CN" sz="5400" dirty="0">
                <a:solidFill>
                  <a:srgbClr val="FFFFFF"/>
                </a:solidFill>
                <a:latin typeface="Heiti SC Medium" pitchFamily="2" charset="-128"/>
                <a:ea typeface="Heiti SC Medium" pitchFamily="2" charset="-128"/>
              </a:rPr>
              <a:t>AI+</a:t>
            </a:r>
            <a:r>
              <a:rPr kumimoji="1" lang="zh-CN" altLang="en-US" sz="5400" dirty="0">
                <a:solidFill>
                  <a:srgbClr val="FFFFFF"/>
                </a:solidFill>
                <a:latin typeface="Heiti SC Medium" pitchFamily="2" charset="-128"/>
                <a:ea typeface="Heiti SC Medium" pitchFamily="2" charset="-128"/>
              </a:rPr>
              <a:t>老师、直播）</a:t>
            </a:r>
            <a:endParaRPr kumimoji="1" lang="en-US" altLang="zh-CN" sz="5400" dirty="0">
              <a:solidFill>
                <a:srgbClr val="FFFFFF"/>
              </a:solidFill>
              <a:latin typeface="Heiti SC Medium" pitchFamily="2" charset="-128"/>
              <a:ea typeface="Heiti SC Medium" pitchFamily="2" charset="-128"/>
            </a:endParaRPr>
          </a:p>
        </p:txBody>
      </p:sp>
      <p:sp>
        <p:nvSpPr>
          <p:cNvPr id="2" name="虚尾箭头 1"/>
          <p:cNvSpPr/>
          <p:nvPr/>
        </p:nvSpPr>
        <p:spPr>
          <a:xfrm>
            <a:off x="10913027" y="5790565"/>
            <a:ext cx="2701193" cy="1918970"/>
          </a:xfrm>
          <a:prstGeom prst="stripedRightArrow">
            <a:avLst/>
          </a:prstGeom>
          <a:solidFill>
            <a:srgbClr val="FF0000"/>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pPr>
            <a:endParaRPr kumimoji="0" lang="zh-CN" altLang="en-US" sz="5000" b="0" i="0" u="none" strike="noStrike" cap="none" spc="0" normalizeH="0" baseline="0">
              <a:ln>
                <a:noFill/>
              </a:ln>
              <a:solidFill>
                <a:srgbClr val="568AAB"/>
              </a:solidFill>
              <a:effectLst/>
              <a:uFillTx/>
              <a:latin typeface="+mn-lt"/>
              <a:ea typeface="+mn-ea"/>
              <a:cs typeface="+mn-cs"/>
              <a:sym typeface="Lucida Grande"/>
            </a:endParaRPr>
          </a:p>
        </p:txBody>
      </p:sp>
    </p:spTree>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PART 1"/>
          <p:cNvSpPr txBox="1"/>
          <p:nvPr/>
        </p:nvSpPr>
        <p:spPr>
          <a:xfrm>
            <a:off x="2374769" y="6273602"/>
            <a:ext cx="19718540" cy="1025922"/>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r>
              <a:rPr lang="zh-CN" altLang="en-US" sz="6000" dirty="0">
                <a:latin typeface="Heiti SC Medium" pitchFamily="2" charset="-128"/>
                <a:ea typeface="Heiti SC Medium" pitchFamily="2" charset="-128"/>
              </a:rPr>
              <a:t>新业务模式的理想业态 </a:t>
            </a:r>
            <a:r>
              <a:rPr lang="en-US" altLang="zh-CN" sz="6000" dirty="0">
                <a:latin typeface="Heiti SC Medium" pitchFamily="2" charset="-128"/>
                <a:ea typeface="Heiti SC Medium" pitchFamily="2" charset="-128"/>
              </a:rPr>
              <a:t>---</a:t>
            </a:r>
            <a:r>
              <a:rPr lang="zh-CN" altLang="en-US" sz="6000" dirty="0">
                <a:latin typeface="Heiti SC Medium" pitchFamily="2" charset="-128"/>
                <a:ea typeface="Heiti SC Medium" pitchFamily="2" charset="-128"/>
              </a:rPr>
              <a:t> 同时拥有流量、数据与优质服务</a:t>
            </a:r>
            <a:endParaRPr lang="zh-CN" altLang="en-US" sz="6000" dirty="0">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PART 1"/>
          <p:cNvSpPr txBox="1"/>
          <p:nvPr/>
        </p:nvSpPr>
        <p:spPr>
          <a:xfrm>
            <a:off x="7560568" y="3116382"/>
            <a:ext cx="9335890" cy="1333698"/>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r>
              <a:rPr lang="zh-CN" altLang="en-US" sz="8000" dirty="0">
                <a:latin typeface="Heiti SC Medium" pitchFamily="2" charset="-128"/>
                <a:ea typeface="Heiti SC Medium" pitchFamily="2" charset="-128"/>
              </a:rPr>
              <a:t>在线教育的两大流派</a:t>
            </a:r>
            <a:endParaRPr lang="zh-CN" altLang="en-US" sz="8000" dirty="0">
              <a:latin typeface="Heiti SC Medium" pitchFamily="2" charset="-128"/>
              <a:ea typeface="Heiti SC Medium" pitchFamily="2" charset="-128"/>
            </a:endParaRPr>
          </a:p>
        </p:txBody>
      </p:sp>
      <p:sp>
        <p:nvSpPr>
          <p:cNvPr id="2" name="矩形 1"/>
          <p:cNvSpPr/>
          <p:nvPr/>
        </p:nvSpPr>
        <p:spPr>
          <a:xfrm>
            <a:off x="3141994" y="5693399"/>
            <a:ext cx="6955750" cy="2123658"/>
          </a:xfrm>
          <a:prstGeom prst="rect">
            <a:avLst/>
          </a:prstGeom>
        </p:spPr>
        <p:txBody>
          <a:bodyPr wrap="none">
            <a:spAutoFit/>
          </a:bodyPr>
          <a:lstStyle/>
          <a:p>
            <a:r>
              <a:rPr lang="zh-CN" altLang="en-US" sz="6600" dirty="0">
                <a:solidFill>
                  <a:srgbClr val="FFFFFF"/>
                </a:solidFill>
                <a:latin typeface="Heiti SC Medium" pitchFamily="2" charset="-128"/>
                <a:ea typeface="Heiti SC Medium" pitchFamily="2" charset="-128"/>
              </a:rPr>
              <a:t>天派</a:t>
            </a:r>
            <a:endParaRPr lang="en-US" altLang="zh-CN" sz="6600" dirty="0">
              <a:solidFill>
                <a:srgbClr val="FFFFFF"/>
              </a:solidFill>
              <a:latin typeface="Heiti SC Medium" pitchFamily="2" charset="-128"/>
              <a:ea typeface="Heiti SC Medium" pitchFamily="2" charset="-128"/>
            </a:endParaRPr>
          </a:p>
          <a:p>
            <a:r>
              <a:rPr lang="zh-CN" altLang="en-US" sz="6600" dirty="0">
                <a:solidFill>
                  <a:srgbClr val="FFFFFF"/>
                </a:solidFill>
                <a:latin typeface="Heiti SC Medium" pitchFamily="2" charset="-128"/>
                <a:ea typeface="Heiti SC Medium" pitchFamily="2" charset="-128"/>
              </a:rPr>
              <a:t>从流量切入做服务</a:t>
            </a:r>
            <a:endParaRPr lang="zh-CN" altLang="en-US" sz="6000" dirty="0">
              <a:solidFill>
                <a:srgbClr val="FFFFFF"/>
              </a:solidFill>
            </a:endParaRPr>
          </a:p>
        </p:txBody>
      </p:sp>
      <p:sp>
        <p:nvSpPr>
          <p:cNvPr id="3" name="矩形 2"/>
          <p:cNvSpPr/>
          <p:nvPr/>
        </p:nvSpPr>
        <p:spPr>
          <a:xfrm>
            <a:off x="14042707" y="5643016"/>
            <a:ext cx="10341293" cy="2123658"/>
          </a:xfrm>
          <a:prstGeom prst="rect">
            <a:avLst/>
          </a:prstGeom>
        </p:spPr>
        <p:txBody>
          <a:bodyPr wrap="none">
            <a:spAutoFit/>
          </a:bodyPr>
          <a:lstStyle/>
          <a:p>
            <a:r>
              <a:rPr lang="zh-CN" altLang="en-US" sz="6600" dirty="0">
                <a:solidFill>
                  <a:srgbClr val="FFFFFF"/>
                </a:solidFill>
                <a:latin typeface="Heiti SC Medium" pitchFamily="2" charset="-128"/>
                <a:ea typeface="Heiti SC Medium" pitchFamily="2" charset="-128"/>
              </a:rPr>
              <a:t>地派</a:t>
            </a:r>
            <a:endParaRPr lang="en-US" altLang="zh-CN" sz="6600" dirty="0">
              <a:solidFill>
                <a:srgbClr val="FFFFFF"/>
              </a:solidFill>
              <a:latin typeface="Heiti SC Medium" pitchFamily="2" charset="-128"/>
              <a:ea typeface="Heiti SC Medium" pitchFamily="2" charset="-128"/>
            </a:endParaRPr>
          </a:p>
          <a:p>
            <a:r>
              <a:rPr lang="zh-CN" altLang="en-US" sz="6600" dirty="0">
                <a:solidFill>
                  <a:srgbClr val="FFFFFF"/>
                </a:solidFill>
                <a:latin typeface="Heiti SC Medium" pitchFamily="2" charset="-128"/>
                <a:ea typeface="Heiti SC Medium" pitchFamily="2" charset="-128"/>
              </a:rPr>
              <a:t>从服务切入做品牌（流量）</a:t>
            </a:r>
            <a:endParaRPr lang="zh-CN" altLang="en-US" sz="6000" dirty="0">
              <a:solidFill>
                <a:srgbClr val="FFFFFF"/>
              </a:solidFill>
            </a:endParaRPr>
          </a:p>
        </p:txBody>
      </p:sp>
      <p:sp>
        <p:nvSpPr>
          <p:cNvPr id="7" name="矩形 6"/>
          <p:cNvSpPr/>
          <p:nvPr/>
        </p:nvSpPr>
        <p:spPr>
          <a:xfrm>
            <a:off x="11273499" y="6297890"/>
            <a:ext cx="1928734" cy="1200329"/>
          </a:xfrm>
          <a:prstGeom prst="rect">
            <a:avLst/>
          </a:prstGeom>
        </p:spPr>
        <p:txBody>
          <a:bodyPr wrap="none">
            <a:spAutoFit/>
          </a:bodyPr>
          <a:lstStyle/>
          <a:p>
            <a:r>
              <a:rPr lang="en-US" altLang="zh-CN" sz="7200" b="1" dirty="0">
                <a:solidFill>
                  <a:srgbClr val="FF0000"/>
                </a:solidFill>
                <a:latin typeface="+mj-lt"/>
                <a:ea typeface="Heiti SC Medium" pitchFamily="2" charset="-128"/>
              </a:rPr>
              <a:t>V.S.</a:t>
            </a:r>
            <a:endParaRPr lang="zh-CN" altLang="en-US" sz="6600" b="1" dirty="0">
              <a:solidFill>
                <a:srgbClr val="FF0000"/>
              </a:solidFill>
              <a:latin typeface="+mj-lt"/>
            </a:endParaRPr>
          </a:p>
        </p:txBody>
      </p:sp>
    </p:spTree>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72"/>
          <p:cNvSpPr txBox="1"/>
          <p:nvPr/>
        </p:nvSpPr>
        <p:spPr>
          <a:xfrm>
            <a:off x="4843355" y="633719"/>
            <a:ext cx="1468351" cy="439672"/>
          </a:xfrm>
          <a:prstGeom prst="rect">
            <a:avLst/>
          </a:prstGeom>
        </p:spPr>
        <p:txBody>
          <a:bodyPr vert="horz" wrap="none" lIns="0" tIns="0" rIns="0" bIns="0" rtlCol="0">
            <a:spAutoFit/>
          </a:bodyPr>
          <a:lstStyle/>
          <a:p>
            <a:pPr>
              <a:spcAft>
                <a:spcPts val="1225"/>
              </a:spcAft>
            </a:pPr>
            <a:r>
              <a:rPr kumimoji="1" lang="zh-CN" altLang="en-US" sz="2855" dirty="0">
                <a:solidFill>
                  <a:srgbClr val="5EDFDD"/>
                </a:solidFill>
              </a:rPr>
              <a:t>竞争背景</a:t>
            </a:r>
            <a:endParaRPr kumimoji="1" lang="zh-CN" altLang="en-US" sz="2855" dirty="0">
              <a:solidFill>
                <a:srgbClr val="5EDFDD"/>
              </a:solidFill>
            </a:endParaRPr>
          </a:p>
        </p:txBody>
      </p:sp>
      <p:sp>
        <p:nvSpPr>
          <p:cNvPr id="6" name="TextBox 5"/>
          <p:cNvSpPr txBox="1"/>
          <p:nvPr/>
        </p:nvSpPr>
        <p:spPr>
          <a:xfrm>
            <a:off x="6120116" y="5299324"/>
            <a:ext cx="12193228" cy="2604303"/>
          </a:xfrm>
          <a:prstGeom prst="rect">
            <a:avLst/>
          </a:prstGeom>
          <a:noFill/>
        </p:spPr>
        <p:txBody>
          <a:bodyPr wrap="square">
            <a:spAutoFit/>
          </a:bodyPr>
          <a:lstStyle/>
          <a:p>
            <a:pPr defTabSz="1828165">
              <a:lnSpc>
                <a:spcPct val="200000"/>
              </a:lnSpc>
            </a:pPr>
            <a:r>
              <a:rPr lang="zh-CN" altLang="en-US" sz="4080" dirty="0">
                <a:solidFill>
                  <a:schemeClr val="bg1"/>
                </a:solidFill>
                <a:latin typeface="+mn-ea"/>
              </a:rPr>
              <a:t>对手们在</a:t>
            </a:r>
            <a:r>
              <a:rPr lang="en-US" altLang="zh-CN" sz="4080" dirty="0">
                <a:solidFill>
                  <a:schemeClr val="bg1"/>
                </a:solidFill>
                <a:latin typeface="+mn-ea"/>
              </a:rPr>
              <a:t>C</a:t>
            </a:r>
            <a:r>
              <a:rPr lang="zh-CN" altLang="en-US" sz="4080" dirty="0">
                <a:solidFill>
                  <a:schemeClr val="bg1"/>
                </a:solidFill>
                <a:latin typeface="+mn-ea"/>
              </a:rPr>
              <a:t>轮和</a:t>
            </a:r>
            <a:r>
              <a:rPr lang="en-US" altLang="zh-CN" sz="4080" dirty="0">
                <a:solidFill>
                  <a:schemeClr val="bg1"/>
                </a:solidFill>
                <a:latin typeface="+mn-ea"/>
              </a:rPr>
              <a:t>D</a:t>
            </a:r>
            <a:r>
              <a:rPr lang="zh-CN" altLang="en-US" sz="4080" dirty="0">
                <a:solidFill>
                  <a:schemeClr val="bg1"/>
                </a:solidFill>
                <a:latin typeface="+mn-ea"/>
              </a:rPr>
              <a:t>轮</a:t>
            </a:r>
            <a:endParaRPr lang="en-US" altLang="zh-CN" sz="4080" dirty="0">
              <a:solidFill>
                <a:schemeClr val="bg1"/>
              </a:solidFill>
              <a:latin typeface="+mn-ea"/>
            </a:endParaRPr>
          </a:p>
          <a:p>
            <a:pPr defTabSz="1828165">
              <a:lnSpc>
                <a:spcPct val="200000"/>
              </a:lnSpc>
            </a:pPr>
            <a:r>
              <a:rPr lang="zh-CN" altLang="en-US" sz="4080" dirty="0">
                <a:solidFill>
                  <a:schemeClr val="bg1"/>
                </a:solidFill>
                <a:latin typeface="+mn-ea"/>
              </a:rPr>
              <a:t>我们在天使</a:t>
            </a:r>
            <a:endParaRPr lang="en-US" altLang="zh-CN" sz="4080" dirty="0">
              <a:solidFill>
                <a:schemeClr val="bg1"/>
              </a:solidFill>
              <a:latin typeface="+mn-ea"/>
            </a:endParaRPr>
          </a:p>
        </p:txBody>
      </p:sp>
      <p:pic>
        <p:nvPicPr>
          <p:cNvPr id="4" name="图片 3"/>
          <p:cNvPicPr>
            <a:picLocks noChangeAspect="1"/>
          </p:cNvPicPr>
          <p:nvPr/>
        </p:nvPicPr>
        <p:blipFill>
          <a:blip r:embed="rId1"/>
          <a:stretch>
            <a:fillRect/>
          </a:stretch>
        </p:blipFill>
        <p:spPr>
          <a:xfrm>
            <a:off x="829641" y="2"/>
            <a:ext cx="22684155" cy="13716000"/>
          </a:xfrm>
          <a:prstGeom prst="rect">
            <a:avLst/>
          </a:prstGeom>
          <a:ln>
            <a:solidFill>
              <a:schemeClr val="accent1"/>
            </a:solidFill>
          </a:ln>
        </p:spPr>
      </p:pic>
      <p:sp>
        <p:nvSpPr>
          <p:cNvPr id="3" name="矩形 2"/>
          <p:cNvSpPr/>
          <p:nvPr/>
        </p:nvSpPr>
        <p:spPr>
          <a:xfrm>
            <a:off x="1256837" y="3731894"/>
            <a:ext cx="12778503" cy="8782115"/>
          </a:xfrm>
          <a:prstGeom prst="rect">
            <a:avLst/>
          </a:prstGeom>
          <a:noFill/>
          <a:ln w="539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0205" dirty="0" err="1">
              <a:solidFill>
                <a:schemeClr val="bg1"/>
              </a:solidFill>
            </a:endParaRPr>
          </a:p>
        </p:txBody>
      </p:sp>
      <p:sp>
        <p:nvSpPr>
          <p:cNvPr id="7" name="矩形 6"/>
          <p:cNvSpPr/>
          <p:nvPr/>
        </p:nvSpPr>
        <p:spPr>
          <a:xfrm>
            <a:off x="16355770" y="3731894"/>
            <a:ext cx="6664093" cy="3027402"/>
          </a:xfrm>
          <a:prstGeom prst="rect">
            <a:avLst/>
          </a:prstGeom>
          <a:noFill/>
          <a:ln w="539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0205" dirty="0" err="1">
              <a:solidFill>
                <a:schemeClr val="bg1"/>
              </a:solidFill>
            </a:endParaRPr>
          </a:p>
        </p:txBody>
      </p:sp>
    </p:spTree>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PART 1"/>
          <p:cNvSpPr txBox="1"/>
          <p:nvPr/>
        </p:nvSpPr>
        <p:spPr>
          <a:xfrm>
            <a:off x="2444843" y="4960044"/>
            <a:ext cx="19595109" cy="3795911"/>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r>
              <a:rPr lang="ja-JP" altLang="zh-CN" sz="8000">
                <a:latin typeface="Heiti SC Medium" pitchFamily="2" charset="-128"/>
                <a:ea typeface="Heiti SC Medium" pitchFamily="2" charset="-128"/>
              </a:rPr>
              <a:t>流量公司去建服务能力更难</a:t>
            </a:r>
            <a:r>
              <a:rPr lang="zh-CN" altLang="en-US" sz="8000" dirty="0">
                <a:latin typeface="Heiti SC Medium" pitchFamily="2" charset="-128"/>
                <a:ea typeface="Heiti SC Medium" pitchFamily="2" charset="-128"/>
              </a:rPr>
              <a:t>？</a:t>
            </a:r>
            <a:endParaRPr lang="en-US" altLang="zh-CN" sz="8000" dirty="0">
              <a:latin typeface="Heiti SC Medium" pitchFamily="2" charset="-128"/>
              <a:ea typeface="Heiti SC Medium" pitchFamily="2" charset="-128"/>
            </a:endParaRPr>
          </a:p>
          <a:p>
            <a:endParaRPr lang="en-US" altLang="zh-CN" sz="8000" dirty="0">
              <a:latin typeface="Heiti SC Medium" pitchFamily="2" charset="-128"/>
              <a:ea typeface="Heiti SC Medium" pitchFamily="2" charset="-128"/>
            </a:endParaRPr>
          </a:p>
          <a:p>
            <a:r>
              <a:rPr lang="ja-JP" altLang="zh-CN" sz="8000">
                <a:latin typeface="Heiti SC Medium" pitchFamily="2" charset="-128"/>
                <a:ea typeface="Heiti SC Medium" pitchFamily="2" charset="-128"/>
              </a:rPr>
              <a:t>还是服务公司去建</a:t>
            </a:r>
            <a:r>
              <a:rPr lang="zh-CN" altLang="en-US" sz="8000" dirty="0">
                <a:latin typeface="Heiti SC Medium" pitchFamily="2" charset="-128"/>
                <a:ea typeface="Heiti SC Medium" pitchFamily="2" charset="-128"/>
              </a:rPr>
              <a:t>品牌（流量）</a:t>
            </a:r>
            <a:r>
              <a:rPr lang="ja-JP" altLang="zh-CN" sz="8000">
                <a:latin typeface="Heiti SC Medium" pitchFamily="2" charset="-128"/>
                <a:ea typeface="Heiti SC Medium" pitchFamily="2" charset="-128"/>
              </a:rPr>
              <a:t>能力更难</a:t>
            </a:r>
            <a:r>
              <a:rPr lang="zh-CN" altLang="en-US" sz="8000" dirty="0">
                <a:latin typeface="Heiti SC Medium" pitchFamily="2" charset="-128"/>
                <a:ea typeface="Heiti SC Medium" pitchFamily="2" charset="-128"/>
              </a:rPr>
              <a:t>？</a:t>
            </a:r>
            <a:endParaRPr lang="zh-CN" altLang="en-US" sz="8000" dirty="0">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1306195" y="2866390"/>
            <a:ext cx="21821140" cy="9559925"/>
            <a:chOff x="1576" y="1437"/>
            <a:chExt cx="34364" cy="15055"/>
          </a:xfrm>
        </p:grpSpPr>
        <p:sp>
          <p:nvSpPr>
            <p:cNvPr id="199" name="内容"/>
            <p:cNvSpPr txBox="1"/>
            <p:nvPr/>
          </p:nvSpPr>
          <p:spPr>
            <a:xfrm>
              <a:off x="1576" y="1437"/>
              <a:ext cx="21165" cy="2100"/>
            </a:xfrm>
            <a:prstGeom prst="rect">
              <a:avLst/>
            </a:prstGeom>
            <a:ln w="12700">
              <a:miter lim="400000"/>
            </a:ln>
          </p:spPr>
          <p:txBody>
            <a:bodyPr wrap="none" lIns="50800" tIns="50800" rIns="50800" bIns="50800" anchor="ctr">
              <a:spAutoFit/>
            </a:bodyPr>
            <a:lstStyle>
              <a:lvl1pPr>
                <a:defRPr sz="5100">
                  <a:solidFill>
                    <a:srgbClr val="FFFFFF"/>
                  </a:solidFill>
                  <a:latin typeface="Helvetica Neue"/>
                  <a:ea typeface="Helvetica Neue"/>
                  <a:cs typeface="Helvetica Neue"/>
                  <a:sym typeface="Helvetica Neue"/>
                </a:defRPr>
              </a:lvl1pPr>
            </a:lstStyle>
            <a:p>
              <a:pPr algn="l"/>
              <a:r>
                <a:rPr kumimoji="1" lang="zh-CN" altLang="en-US" sz="8000" dirty="0">
                  <a:latin typeface="Heiti SC Medium" pitchFamily="2" charset="-128"/>
                  <a:ea typeface="Heiti SC Medium" pitchFamily="2" charset="-128"/>
                  <a:cs typeface="Arial" panose="020B0604020202020204" pitchFamily="34" charset="0"/>
                </a:rPr>
                <a:t>好未来开始探索公立教育业务</a:t>
              </a:r>
              <a:endParaRPr kumimoji="1" lang="zh-CN" altLang="en-US" sz="8000" dirty="0">
                <a:latin typeface="Heiti SC Medium" pitchFamily="2" charset="-128"/>
                <a:ea typeface="Heiti SC Medium" pitchFamily="2" charset="-128"/>
              </a:endParaRPr>
            </a:p>
          </p:txBody>
        </p:sp>
        <p:sp>
          <p:nvSpPr>
            <p:cNvPr id="2" name="矩形 1"/>
            <p:cNvSpPr/>
            <p:nvPr/>
          </p:nvSpPr>
          <p:spPr>
            <a:xfrm>
              <a:off x="1576" y="4714"/>
              <a:ext cx="34365" cy="11778"/>
            </a:xfrm>
            <a:prstGeom prst="rect">
              <a:avLst/>
            </a:prstGeom>
          </p:spPr>
          <p:txBody>
            <a:bodyPr wrap="square">
              <a:spAutoFit/>
            </a:bodyPr>
            <a:lstStyle/>
            <a:p>
              <a:pPr algn="l" fontAlgn="base"/>
              <a:r>
                <a:rPr lang="en-US" altLang="zh-CN" sz="4800" dirty="0">
                  <a:solidFill>
                    <a:srgbClr val="FFFFFF"/>
                  </a:solidFill>
                  <a:latin typeface="Heiti SC Medium" pitchFamily="2" charset="-128"/>
                  <a:ea typeface="Heiti SC Medium" pitchFamily="2" charset="-128"/>
                </a:rPr>
                <a:t>	</a:t>
              </a:r>
              <a:r>
                <a:rPr lang="zh-CN" altLang="en-US" sz="4800" dirty="0">
                  <a:solidFill>
                    <a:srgbClr val="FFFFFF"/>
                  </a:solidFill>
                  <a:latin typeface="Heiti SC Medium" pitchFamily="2" charset="-128"/>
                  <a:ea typeface="Heiti SC Medium" pitchFamily="2" charset="-128"/>
                </a:rPr>
                <a:t>“第四个五年，我们面向未来，重新定义好未来是一个以“智慧教育和开放平台”为主体的科技教育公司。</a:t>
              </a:r>
              <a:endParaRPr lang="en-US" altLang="zh-CN" sz="4800" dirty="0">
                <a:solidFill>
                  <a:srgbClr val="FFFFFF"/>
                </a:solidFill>
                <a:latin typeface="Heiti SC Medium" pitchFamily="2" charset="-128"/>
                <a:ea typeface="Heiti SC Medium" pitchFamily="2" charset="-128"/>
              </a:endParaRPr>
            </a:p>
            <a:p>
              <a:pPr algn="l" fontAlgn="base"/>
              <a:r>
                <a:rPr lang="en-US" altLang="zh-CN" sz="4800" dirty="0">
                  <a:solidFill>
                    <a:srgbClr val="FFFFFF"/>
                  </a:solidFill>
                  <a:latin typeface="Heiti SC Medium" pitchFamily="2" charset="-128"/>
                  <a:ea typeface="Heiti SC Medium" pitchFamily="2" charset="-128"/>
                </a:rPr>
                <a:t>	</a:t>
              </a:r>
              <a:r>
                <a:rPr lang="zh-CN" altLang="en-US" sz="4800" dirty="0">
                  <a:solidFill>
                    <a:srgbClr val="FFFFFF"/>
                  </a:solidFill>
                  <a:latin typeface="Heiti SC Medium" pitchFamily="2" charset="-128"/>
                  <a:ea typeface="Heiti SC Medium" pitchFamily="2" charset="-128"/>
                </a:rPr>
                <a:t>    在这个阶段，我们希望与公立教育体系结合，助力公立教育的发展，这是我们的核心目标。</a:t>
              </a:r>
              <a:endParaRPr lang="en-US" altLang="zh-CN" sz="4800" dirty="0">
                <a:solidFill>
                  <a:srgbClr val="FFFFFF"/>
                </a:solidFill>
                <a:latin typeface="Heiti SC Medium" pitchFamily="2" charset="-128"/>
                <a:ea typeface="Heiti SC Medium" pitchFamily="2" charset="-128"/>
              </a:endParaRPr>
            </a:p>
            <a:p>
              <a:pPr algn="l" fontAlgn="base"/>
              <a:r>
                <a:rPr lang="en-US" altLang="zh-CN" sz="4800" dirty="0">
                  <a:solidFill>
                    <a:srgbClr val="FFFFFF"/>
                  </a:solidFill>
                  <a:latin typeface="Heiti SC Medium" pitchFamily="2" charset="-128"/>
                  <a:ea typeface="Heiti SC Medium" pitchFamily="2" charset="-128"/>
                </a:rPr>
                <a:t>	</a:t>
              </a:r>
              <a:r>
                <a:rPr lang="zh-CN" altLang="en-US" sz="4800" dirty="0">
                  <a:solidFill>
                    <a:srgbClr val="FFFFFF"/>
                  </a:solidFill>
                  <a:latin typeface="Heiti SC Medium" pitchFamily="2" charset="-128"/>
                  <a:ea typeface="Heiti SC Medium" pitchFamily="2" charset="-128"/>
                </a:rPr>
                <a:t>   </a:t>
              </a:r>
              <a:r>
                <a:rPr lang="en-US" altLang="zh-CN" sz="4800" dirty="0">
                  <a:solidFill>
                    <a:srgbClr val="FFFFFF"/>
                  </a:solidFill>
                  <a:latin typeface="Heiti SC Medium" pitchFamily="2" charset="-128"/>
                  <a:ea typeface="Heiti SC Medium" pitchFamily="2" charset="-128"/>
                </a:rPr>
                <a:t>15</a:t>
              </a:r>
              <a:r>
                <a:rPr lang="zh-CN" altLang="en-US" sz="4800" dirty="0">
                  <a:solidFill>
                    <a:srgbClr val="FFFFFF"/>
                  </a:solidFill>
                  <a:latin typeface="Heiti SC Medium" pitchFamily="2" charset="-128"/>
                  <a:ea typeface="Heiti SC Medium" pitchFamily="2" charset="-128"/>
                </a:rPr>
                <a:t>年过去了，作为课外培训机构，我们用这样的方法帮助很多学生取得进步，但课外辅导毕竟是课外辅导，公立学校是教育的核心。今天好未来想要更多帮助到学生和家长，必须跟公立学校和教育体系深入合作。</a:t>
              </a:r>
              <a:endParaRPr lang="en-US" altLang="zh-CN" sz="4800" dirty="0">
                <a:solidFill>
                  <a:srgbClr val="FFFFFF"/>
                </a:solidFill>
                <a:latin typeface="Heiti SC Medium" pitchFamily="2" charset="-128"/>
                <a:ea typeface="Heiti SC Medium" pitchFamily="2" charset="-128"/>
              </a:endParaRPr>
            </a:p>
            <a:p>
              <a:pPr algn="l" fontAlgn="base"/>
              <a:r>
                <a:rPr lang="en-US" altLang="zh-CN" sz="4800" dirty="0">
                  <a:solidFill>
                    <a:srgbClr val="FFFFFF"/>
                  </a:solidFill>
                  <a:latin typeface="Heiti SC Medium" pitchFamily="2" charset="-128"/>
                  <a:ea typeface="Heiti SC Medium" pitchFamily="2" charset="-128"/>
                </a:rPr>
                <a:t>	</a:t>
              </a:r>
              <a:r>
                <a:rPr lang="zh-CN" altLang="en-US" sz="4800" dirty="0">
                  <a:solidFill>
                    <a:srgbClr val="FFFFFF"/>
                  </a:solidFill>
                  <a:latin typeface="Heiti SC Medium" pitchFamily="2" charset="-128"/>
                  <a:ea typeface="Heiti SC Medium" pitchFamily="2" charset="-128"/>
                </a:rPr>
                <a:t>   在这样的背景下，智慧教育和未来学校，是好未来的重点发展方向。”</a:t>
              </a:r>
              <a:endParaRPr lang="en-US" altLang="zh-CN" sz="4800" dirty="0">
                <a:solidFill>
                  <a:srgbClr val="FFFFFF"/>
                </a:solidFill>
                <a:latin typeface="Heiti SC Medium" pitchFamily="2" charset="-128"/>
                <a:ea typeface="Heiti SC Medium" pitchFamily="2" charset="-128"/>
              </a:endParaRPr>
            </a:p>
            <a:p>
              <a:pPr algn="l" fontAlgn="base"/>
              <a:endParaRPr lang="en-US" altLang="zh-CN" sz="4800" dirty="0">
                <a:solidFill>
                  <a:srgbClr val="FFFFFF"/>
                </a:solidFill>
                <a:latin typeface="Heiti SC Medium" pitchFamily="2" charset="-128"/>
                <a:ea typeface="Heiti SC Medium" pitchFamily="2" charset="-128"/>
              </a:endParaRPr>
            </a:p>
            <a:p>
              <a:pPr algn="r" fontAlgn="base"/>
              <a:r>
                <a:rPr lang="en-US" altLang="zh-CN" sz="4800" dirty="0">
                  <a:solidFill>
                    <a:srgbClr val="FFFFFF"/>
                  </a:solidFill>
                  <a:latin typeface="Heiti SC Medium" pitchFamily="2" charset="-128"/>
                  <a:ea typeface="Heiti SC Medium" pitchFamily="2" charset="-128"/>
                </a:rPr>
                <a:t>				</a:t>
              </a:r>
              <a:r>
                <a:rPr lang="en-US" altLang="zh-CN" sz="4800" dirty="0">
                  <a:solidFill>
                    <a:srgbClr val="FFFFFF"/>
                  </a:solidFill>
                  <a:ea typeface="Heiti SC Medium" pitchFamily="2" charset="-128"/>
                </a:rPr>
                <a:t> </a:t>
              </a:r>
              <a:r>
                <a:rPr lang="en-US" altLang="zh-CN" sz="4000" dirty="0">
                  <a:solidFill>
                    <a:srgbClr val="FFFFFF"/>
                  </a:solidFill>
                  <a:latin typeface="+mj-lt"/>
                  <a:ea typeface="Heiti SC Medium" pitchFamily="2" charset="-128"/>
                </a:rPr>
                <a:t>2018-08-07 </a:t>
              </a:r>
              <a:r>
                <a:rPr lang="zh-CN" altLang="en-US" sz="4000" dirty="0">
                  <a:solidFill>
                    <a:srgbClr val="FFFFFF"/>
                  </a:solidFill>
                  <a:latin typeface="Heiti SC Medium" pitchFamily="2" charset="-128"/>
                  <a:ea typeface="Heiti SC Medium" pitchFamily="2" charset="-128"/>
                </a:rPr>
                <a:t>经济观察报</a:t>
              </a:r>
              <a:r>
                <a:rPr lang="en-US" altLang="zh-CN" sz="4000" dirty="0" smtClean="0">
                  <a:solidFill>
                    <a:srgbClr val="FFFFFF"/>
                  </a:solidFill>
                  <a:latin typeface="Heiti SC Medium" pitchFamily="2" charset="-128"/>
                  <a:ea typeface="Heiti SC Medium" pitchFamily="2" charset="-128"/>
                </a:rPr>
                <a:t>《</a:t>
              </a:r>
              <a:r>
                <a:rPr lang="zh-CN" altLang="en-US" sz="4000" dirty="0" smtClean="0">
                  <a:solidFill>
                    <a:srgbClr val="FFFFFF"/>
                  </a:solidFill>
                  <a:latin typeface="Heiti SC Medium" pitchFamily="2" charset="-128"/>
                  <a:ea typeface="Heiti SC Medium" pitchFamily="2" charset="-128"/>
                </a:rPr>
                <a:t> </a:t>
              </a:r>
              <a:r>
                <a:rPr lang="zh-CN" altLang="en-US" sz="4000" dirty="0">
                  <a:solidFill>
                    <a:srgbClr val="FFFFFF"/>
                  </a:solidFill>
                  <a:latin typeface="Heiti SC Medium" pitchFamily="2" charset="-128"/>
                  <a:ea typeface="Heiti SC Medium" pitchFamily="2" charset="-128"/>
                </a:rPr>
                <a:t>张邦鑫首次谈好未来下一个十年战略</a:t>
              </a:r>
              <a:r>
                <a:rPr lang="en-US" altLang="zh-CN" sz="4000" dirty="0">
                  <a:solidFill>
                    <a:srgbClr val="FFFFFF"/>
                  </a:solidFill>
                  <a:latin typeface="Heiti SC Medium" pitchFamily="2" charset="-128"/>
                  <a:ea typeface="Heiti SC Medium" pitchFamily="2" charset="-128"/>
                </a:rPr>
                <a:t>》</a:t>
              </a:r>
              <a:endParaRPr lang="zh-CN" altLang="en-US" sz="4800" dirty="0">
                <a:solidFill>
                  <a:srgbClr val="FFFFFF"/>
                </a:solidFill>
                <a:latin typeface="+mj-lt"/>
                <a:ea typeface="Heiti SC Medium" pitchFamily="2" charset="-128"/>
              </a:endParaRPr>
            </a:p>
          </p:txBody>
        </p:sp>
      </p:gr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58495" y="2330450"/>
            <a:ext cx="19154775" cy="9512300"/>
            <a:chOff x="1037" y="1459"/>
            <a:chExt cx="30165" cy="14980"/>
          </a:xfrm>
        </p:grpSpPr>
        <p:sp>
          <p:nvSpPr>
            <p:cNvPr id="175" name="目录"/>
            <p:cNvSpPr txBox="1"/>
            <p:nvPr/>
          </p:nvSpPr>
          <p:spPr>
            <a:xfrm>
              <a:off x="2791" y="3126"/>
              <a:ext cx="3884" cy="2076"/>
            </a:xfrm>
            <a:prstGeom prst="rect">
              <a:avLst/>
            </a:prstGeom>
            <a:ln w="12700">
              <a:miter lim="400000"/>
            </a:ln>
          </p:spPr>
          <p:txBody>
            <a:bodyPr lIns="50800" tIns="50800" rIns="50800" bIns="50800" anchor="ctr">
              <a:spAutoFit/>
            </a:bodyPr>
            <a:lstStyle>
              <a:lvl1pPr algn="l">
                <a:defRPr sz="7900">
                  <a:solidFill>
                    <a:srgbClr val="FFFFFF"/>
                  </a:solidFill>
                  <a:latin typeface="Helvetica Neue"/>
                  <a:ea typeface="Helvetica Neue"/>
                  <a:cs typeface="Helvetica Neue"/>
                  <a:sym typeface="Helvetica Neue"/>
                </a:defRPr>
              </a:lvl1pPr>
            </a:lstStyle>
            <a:p>
              <a:r>
                <a:rPr>
                  <a:latin typeface="Heiti SC Medium" pitchFamily="2" charset="-128"/>
                  <a:ea typeface="Heiti SC Medium" pitchFamily="2" charset="-128"/>
                </a:rPr>
                <a:t>目录</a:t>
              </a:r>
              <a:endParaRPr>
                <a:latin typeface="Heiti SC Medium" pitchFamily="2" charset="-128"/>
                <a:ea typeface="Heiti SC Medium" pitchFamily="2" charset="-128"/>
              </a:endParaRPr>
            </a:p>
          </p:txBody>
        </p:sp>
        <p:pic>
          <p:nvPicPr>
            <p:cNvPr id="176" name="屏幕快照-2018-07-19-下午4.07.11.png" descr="屏幕快照-2018-07-19-下午4.07.11.png"/>
            <p:cNvPicPr>
              <a:picLocks noChangeAspect="1"/>
            </p:cNvPicPr>
            <p:nvPr/>
          </p:nvPicPr>
          <p:blipFill>
            <a:blip r:embed="rId1"/>
            <a:stretch>
              <a:fillRect/>
            </a:stretch>
          </p:blipFill>
          <p:spPr>
            <a:xfrm>
              <a:off x="1037" y="1459"/>
              <a:ext cx="8686" cy="7472"/>
            </a:xfrm>
            <a:prstGeom prst="rect">
              <a:avLst/>
            </a:prstGeom>
            <a:ln w="12700">
              <a:miter lim="400000"/>
              <a:headEnd/>
              <a:tailEnd/>
            </a:ln>
          </p:spPr>
        </p:pic>
        <p:sp>
          <p:nvSpPr>
            <p:cNvPr id="177" name="CONTENTS"/>
            <p:cNvSpPr txBox="1"/>
            <p:nvPr/>
          </p:nvSpPr>
          <p:spPr>
            <a:xfrm>
              <a:off x="2851" y="5312"/>
              <a:ext cx="5588" cy="1301"/>
            </a:xfrm>
            <a:prstGeom prst="rect">
              <a:avLst/>
            </a:prstGeom>
            <a:ln w="12700">
              <a:miter lim="400000"/>
            </a:ln>
          </p:spPr>
          <p:txBody>
            <a:bodyPr lIns="50800" tIns="50800" rIns="50800" bIns="50800" anchor="ctr">
              <a:spAutoFit/>
            </a:bodyPr>
            <a:lstStyle>
              <a:lvl1pPr algn="l">
                <a:defRPr sz="4700">
                  <a:solidFill>
                    <a:srgbClr val="FFFFFF"/>
                  </a:solidFill>
                  <a:latin typeface="Helvetica Neue"/>
                  <a:ea typeface="Helvetica Neue"/>
                  <a:cs typeface="Helvetica Neue"/>
                  <a:sym typeface="Helvetica Neue"/>
                </a:defRPr>
              </a:lvl1pPr>
            </a:lstStyle>
            <a:p>
              <a:r>
                <a:rPr dirty="0">
                  <a:latin typeface="+mj-lt"/>
                  <a:ea typeface="Heiti SC Medium" pitchFamily="2" charset="-128"/>
                </a:rPr>
                <a:t>CONTENTS</a:t>
              </a:r>
              <a:endParaRPr dirty="0">
                <a:latin typeface="+mj-lt"/>
                <a:ea typeface="Heiti SC Medium" pitchFamily="2" charset="-128"/>
              </a:endParaRPr>
            </a:p>
          </p:txBody>
        </p:sp>
        <p:sp>
          <p:nvSpPr>
            <p:cNvPr id="178" name="01"/>
            <p:cNvSpPr txBox="1"/>
            <p:nvPr/>
          </p:nvSpPr>
          <p:spPr>
            <a:xfrm>
              <a:off x="15091" y="4985"/>
              <a:ext cx="1550" cy="1664"/>
            </a:xfrm>
            <a:prstGeom prst="rect">
              <a:avLst/>
            </a:prstGeom>
            <a:ln w="12700">
              <a:miter lim="400000"/>
            </a:ln>
          </p:spPr>
          <p:txBody>
            <a:bodyPr wrap="none" lIns="50800" tIns="50800" rIns="50800" bIns="50800" anchor="ctr">
              <a:spAutoFit/>
            </a:bodyPr>
            <a:lstStyle>
              <a:lvl1pPr>
                <a:defRPr sz="6200">
                  <a:solidFill>
                    <a:srgbClr val="FFFFFF"/>
                  </a:solidFill>
                  <a:latin typeface="Helvetica Neue Bold Condensed"/>
                  <a:ea typeface="Helvetica Neue Bold Condensed"/>
                  <a:cs typeface="Helvetica Neue Bold Condensed"/>
                  <a:sym typeface="Helvetica Neue Bold Condensed"/>
                </a:defRPr>
              </a:lvl1pPr>
            </a:lstStyle>
            <a:p>
              <a:r>
                <a:rPr dirty="0">
                  <a:latin typeface="Heiti SC Medium" pitchFamily="2" charset="-128"/>
                  <a:ea typeface="Heiti SC Medium" pitchFamily="2" charset="-128"/>
                </a:rPr>
                <a:t>01</a:t>
              </a:r>
              <a:endParaRPr dirty="0">
                <a:latin typeface="Heiti SC Medium" pitchFamily="2" charset="-128"/>
                <a:ea typeface="Heiti SC Medium" pitchFamily="2" charset="-128"/>
              </a:endParaRPr>
            </a:p>
          </p:txBody>
        </p:sp>
        <p:sp>
          <p:nvSpPr>
            <p:cNvPr id="180" name="圆形"/>
            <p:cNvSpPr/>
            <p:nvPr/>
          </p:nvSpPr>
          <p:spPr>
            <a:xfrm>
              <a:off x="12998" y="5143"/>
              <a:ext cx="1437" cy="1437"/>
            </a:xfrm>
            <a:prstGeom prst="ellipse">
              <a:avLst/>
            </a:prstGeom>
            <a:blipFill>
              <a:blip r:embed="rId2"/>
            </a:blipFill>
            <a:ln w="12700">
              <a:miter lim="400000"/>
            </a:ln>
            <a:effectLst>
              <a:outerShdw blurRad="355600" dist="209809" dir="5400000" rotWithShape="0">
                <a:srgbClr val="000000">
                  <a:alpha val="31285"/>
                </a:srgbClr>
              </a:outerShdw>
            </a:effectLst>
          </p:spPr>
          <p:txBody>
            <a:bodyPr lIns="50800" tIns="50800" rIns="50800" bIns="50800" anchor="ctr"/>
            <a:lstStyle/>
            <a:p>
              <a:pPr>
                <a:defRPr sz="4200">
                  <a:solidFill>
                    <a:srgbClr val="DEDEDE"/>
                  </a:solidFill>
                  <a:latin typeface="Helvetica Neue"/>
                  <a:ea typeface="Helvetica Neue"/>
                  <a:cs typeface="Helvetica Neue"/>
                  <a:sym typeface="Helvetica Neue"/>
                </a:defRPr>
              </a:pPr>
              <a:endParaRPr>
                <a:latin typeface="Heiti SC Medium" pitchFamily="2" charset="-128"/>
                <a:ea typeface="Heiti SC Medium" pitchFamily="2" charset="-128"/>
              </a:endParaRPr>
            </a:p>
          </p:txBody>
        </p:sp>
        <p:sp>
          <p:nvSpPr>
            <p:cNvPr id="181" name="输入文字"/>
            <p:cNvSpPr txBox="1"/>
            <p:nvPr/>
          </p:nvSpPr>
          <p:spPr>
            <a:xfrm>
              <a:off x="16693" y="5000"/>
              <a:ext cx="7937" cy="1494"/>
            </a:xfrm>
            <a:prstGeom prst="rect">
              <a:avLst/>
            </a:prstGeom>
            <a:ln w="12700">
              <a:miter lim="400000"/>
            </a:ln>
          </p:spPr>
          <p:txBody>
            <a:bodyPr wrap="none" lIns="50800" tIns="50800" rIns="50800" bIns="50800" anchor="ctr">
              <a:spAutoFit/>
            </a:bodyPr>
            <a:lstStyle>
              <a:lvl1pPr algn="l">
                <a:defRPr sz="5500" b="1">
                  <a:solidFill>
                    <a:srgbClr val="FFFFFF"/>
                  </a:solidFill>
                  <a:latin typeface="Helvetica Neue"/>
                  <a:ea typeface="Helvetica Neue"/>
                  <a:cs typeface="Helvetica Neue"/>
                  <a:sym typeface="Helvetica Neue"/>
                </a:defRPr>
              </a:lvl1pPr>
            </a:lstStyle>
            <a:p>
              <a:r>
                <a:rPr lang="zh-CN" altLang="en-US" dirty="0">
                  <a:latin typeface="Heiti SC Medium" pitchFamily="2" charset="-128"/>
                  <a:ea typeface="Heiti SC Medium" pitchFamily="2" charset="-128"/>
                </a:rPr>
                <a:t>产业终局与创新</a:t>
              </a:r>
              <a:endParaRPr lang="zh-CN" altLang="en-US" dirty="0">
                <a:latin typeface="Heiti SC Medium" pitchFamily="2" charset="-128"/>
                <a:ea typeface="Heiti SC Medium" pitchFamily="2" charset="-128"/>
              </a:endParaRPr>
            </a:p>
          </p:txBody>
        </p:sp>
        <p:sp>
          <p:nvSpPr>
            <p:cNvPr id="182" name="圆形"/>
            <p:cNvSpPr/>
            <p:nvPr/>
          </p:nvSpPr>
          <p:spPr>
            <a:xfrm>
              <a:off x="12998" y="10024"/>
              <a:ext cx="1437" cy="1437"/>
            </a:xfrm>
            <a:prstGeom prst="ellipse">
              <a:avLst/>
            </a:prstGeom>
            <a:blipFill>
              <a:blip r:embed="rId2"/>
            </a:blipFill>
            <a:ln w="12700">
              <a:miter lim="400000"/>
            </a:ln>
            <a:effectLst>
              <a:outerShdw blurRad="355600" dist="209809" dir="5400000" rotWithShape="0">
                <a:srgbClr val="000000">
                  <a:alpha val="31285"/>
                </a:srgbClr>
              </a:outerShdw>
            </a:effectLst>
          </p:spPr>
          <p:txBody>
            <a:bodyPr lIns="50800" tIns="50800" rIns="50800" bIns="50800" anchor="ctr"/>
            <a:lstStyle/>
            <a:p>
              <a:pPr>
                <a:defRPr sz="4200">
                  <a:solidFill>
                    <a:srgbClr val="DEDEDE"/>
                  </a:solidFill>
                  <a:latin typeface="Helvetica Neue"/>
                  <a:ea typeface="Helvetica Neue"/>
                  <a:cs typeface="Helvetica Neue"/>
                  <a:sym typeface="Helvetica Neue"/>
                </a:defRPr>
              </a:pPr>
              <a:endParaRPr>
                <a:latin typeface="Heiti SC Medium" pitchFamily="2" charset="-128"/>
                <a:ea typeface="Heiti SC Medium" pitchFamily="2" charset="-128"/>
              </a:endParaRPr>
            </a:p>
          </p:txBody>
        </p:sp>
        <p:sp>
          <p:nvSpPr>
            <p:cNvPr id="183" name="圆形"/>
            <p:cNvSpPr/>
            <p:nvPr/>
          </p:nvSpPr>
          <p:spPr>
            <a:xfrm>
              <a:off x="12998" y="14906"/>
              <a:ext cx="1437" cy="1437"/>
            </a:xfrm>
            <a:prstGeom prst="ellipse">
              <a:avLst/>
            </a:prstGeom>
            <a:blipFill>
              <a:blip r:embed="rId2"/>
            </a:blipFill>
            <a:ln w="12700">
              <a:miter lim="400000"/>
            </a:ln>
            <a:effectLst>
              <a:outerShdw blurRad="355600" dist="209809" dir="5400000" rotWithShape="0">
                <a:srgbClr val="000000">
                  <a:alpha val="31285"/>
                </a:srgbClr>
              </a:outerShdw>
            </a:effectLst>
          </p:spPr>
          <p:txBody>
            <a:bodyPr lIns="50800" tIns="50800" rIns="50800" bIns="50800" anchor="ctr"/>
            <a:lstStyle/>
            <a:p>
              <a:pPr>
                <a:defRPr sz="4200">
                  <a:solidFill>
                    <a:srgbClr val="DEDEDE"/>
                  </a:solidFill>
                  <a:latin typeface="Helvetica Neue"/>
                  <a:ea typeface="Helvetica Neue"/>
                  <a:cs typeface="Helvetica Neue"/>
                  <a:sym typeface="Helvetica Neue"/>
                </a:defRPr>
              </a:pPr>
              <a:endParaRPr>
                <a:latin typeface="Heiti SC Medium" pitchFamily="2" charset="-128"/>
                <a:ea typeface="Heiti SC Medium" pitchFamily="2" charset="-128"/>
              </a:endParaRPr>
            </a:p>
          </p:txBody>
        </p:sp>
        <p:sp>
          <p:nvSpPr>
            <p:cNvPr id="185" name="02"/>
            <p:cNvSpPr txBox="1"/>
            <p:nvPr/>
          </p:nvSpPr>
          <p:spPr>
            <a:xfrm>
              <a:off x="14991" y="9870"/>
              <a:ext cx="1550" cy="1664"/>
            </a:xfrm>
            <a:prstGeom prst="rect">
              <a:avLst/>
            </a:prstGeom>
            <a:ln w="12700">
              <a:miter lim="400000"/>
            </a:ln>
          </p:spPr>
          <p:txBody>
            <a:bodyPr wrap="none" lIns="50800" tIns="50800" rIns="50800" bIns="50800" anchor="ctr">
              <a:spAutoFit/>
            </a:bodyPr>
            <a:lstStyle>
              <a:lvl1pPr>
                <a:defRPr sz="6200">
                  <a:solidFill>
                    <a:srgbClr val="FFFFFF"/>
                  </a:solidFill>
                  <a:latin typeface="Helvetica Neue Bold Condensed"/>
                  <a:ea typeface="Helvetica Neue Bold Condensed"/>
                  <a:cs typeface="Helvetica Neue Bold Condensed"/>
                  <a:sym typeface="Helvetica Neue Bold Condensed"/>
                </a:defRPr>
              </a:lvl1pPr>
            </a:lstStyle>
            <a:p>
              <a:r>
                <a:rPr>
                  <a:latin typeface="Heiti SC Medium" pitchFamily="2" charset="-128"/>
                  <a:ea typeface="Heiti SC Medium" pitchFamily="2" charset="-128"/>
                </a:rPr>
                <a:t>02</a:t>
              </a:r>
              <a:endParaRPr>
                <a:latin typeface="Heiti SC Medium" pitchFamily="2" charset="-128"/>
                <a:ea typeface="Heiti SC Medium" pitchFamily="2" charset="-128"/>
              </a:endParaRPr>
            </a:p>
          </p:txBody>
        </p:sp>
        <p:sp>
          <p:nvSpPr>
            <p:cNvPr id="187" name="输入文字"/>
            <p:cNvSpPr txBox="1"/>
            <p:nvPr/>
          </p:nvSpPr>
          <p:spPr>
            <a:xfrm>
              <a:off x="16594" y="9886"/>
              <a:ext cx="13551" cy="1494"/>
            </a:xfrm>
            <a:prstGeom prst="rect">
              <a:avLst/>
            </a:prstGeom>
            <a:ln w="12700">
              <a:miter lim="400000"/>
            </a:ln>
          </p:spPr>
          <p:txBody>
            <a:bodyPr wrap="none" lIns="50800" tIns="50800" rIns="50800" bIns="50800" anchor="ctr">
              <a:spAutoFit/>
            </a:bodyPr>
            <a:lstStyle>
              <a:lvl1pPr algn="l">
                <a:defRPr sz="5500" b="1">
                  <a:solidFill>
                    <a:srgbClr val="FFFFFF"/>
                  </a:solidFill>
                  <a:latin typeface="Helvetica Neue"/>
                  <a:ea typeface="Helvetica Neue"/>
                  <a:cs typeface="Helvetica Neue"/>
                  <a:sym typeface="Helvetica Neue"/>
                </a:defRPr>
              </a:lvl1pPr>
            </a:lstStyle>
            <a:p>
              <a:r>
                <a:rPr lang="zh-CN" altLang="en-US" dirty="0">
                  <a:latin typeface="Heiti SC Medium" pitchFamily="2" charset="-128"/>
                  <a:ea typeface="Heiti SC Medium" pitchFamily="2" charset="-128"/>
                </a:rPr>
                <a:t>在线教育公司的理想化业态</a:t>
              </a:r>
              <a:endParaRPr lang="zh-CN" altLang="en-US" dirty="0">
                <a:latin typeface="Heiti SC Medium" pitchFamily="2" charset="-128"/>
                <a:ea typeface="Heiti SC Medium" pitchFamily="2" charset="-128"/>
              </a:endParaRPr>
            </a:p>
          </p:txBody>
        </p:sp>
        <p:sp>
          <p:nvSpPr>
            <p:cNvPr id="188" name="03"/>
            <p:cNvSpPr txBox="1"/>
            <p:nvPr/>
          </p:nvSpPr>
          <p:spPr>
            <a:xfrm>
              <a:off x="15000" y="14775"/>
              <a:ext cx="1550" cy="1664"/>
            </a:xfrm>
            <a:prstGeom prst="rect">
              <a:avLst/>
            </a:prstGeom>
            <a:ln w="12700">
              <a:miter lim="400000"/>
            </a:ln>
          </p:spPr>
          <p:txBody>
            <a:bodyPr wrap="none" lIns="50800" tIns="50800" rIns="50800" bIns="50800" anchor="ctr">
              <a:spAutoFit/>
            </a:bodyPr>
            <a:lstStyle>
              <a:lvl1pPr>
                <a:defRPr sz="6200">
                  <a:solidFill>
                    <a:srgbClr val="FFFFFF"/>
                  </a:solidFill>
                  <a:latin typeface="Helvetica Neue Bold Condensed"/>
                  <a:ea typeface="Helvetica Neue Bold Condensed"/>
                  <a:cs typeface="Helvetica Neue Bold Condensed"/>
                  <a:sym typeface="Helvetica Neue Bold Condensed"/>
                </a:defRPr>
              </a:lvl1pPr>
            </a:lstStyle>
            <a:p>
              <a:r>
                <a:rPr>
                  <a:latin typeface="Heiti SC Medium" pitchFamily="2" charset="-128"/>
                  <a:ea typeface="Heiti SC Medium" pitchFamily="2" charset="-128"/>
                </a:rPr>
                <a:t>03</a:t>
              </a:r>
              <a:endParaRPr>
                <a:latin typeface="Heiti SC Medium" pitchFamily="2" charset="-128"/>
                <a:ea typeface="Heiti SC Medium" pitchFamily="2" charset="-128"/>
              </a:endParaRPr>
            </a:p>
          </p:txBody>
        </p:sp>
        <p:sp>
          <p:nvSpPr>
            <p:cNvPr id="190" name="输入文字"/>
            <p:cNvSpPr txBox="1"/>
            <p:nvPr/>
          </p:nvSpPr>
          <p:spPr>
            <a:xfrm>
              <a:off x="16602" y="14790"/>
              <a:ext cx="14601" cy="1494"/>
            </a:xfrm>
            <a:prstGeom prst="rect">
              <a:avLst/>
            </a:prstGeom>
            <a:ln w="12700">
              <a:miter lim="400000"/>
            </a:ln>
          </p:spPr>
          <p:txBody>
            <a:bodyPr wrap="none" lIns="50800" tIns="50800" rIns="50800" bIns="50800" anchor="ctr">
              <a:spAutoFit/>
            </a:bodyPr>
            <a:lstStyle>
              <a:lvl1pPr algn="l">
                <a:defRPr sz="5500" b="1">
                  <a:solidFill>
                    <a:srgbClr val="FFFFFF"/>
                  </a:solidFill>
                  <a:latin typeface="Helvetica Neue"/>
                  <a:ea typeface="Helvetica Neue"/>
                  <a:cs typeface="Helvetica Neue"/>
                  <a:sym typeface="Helvetica Neue"/>
                </a:defRPr>
              </a:lvl1pPr>
            </a:lstStyle>
            <a:p>
              <a:r>
                <a:rPr lang="zh-CN" altLang="en-US" dirty="0">
                  <a:latin typeface="Heiti SC Medium" pitchFamily="2" charset="-128"/>
                  <a:ea typeface="Heiti SC Medium" pitchFamily="2" charset="-128"/>
                </a:rPr>
                <a:t>在线教育关键稀缺要素的迁移</a:t>
              </a:r>
              <a:endParaRPr lang="zh-CN" altLang="en-US" dirty="0">
                <a:latin typeface="Heiti SC Medium" pitchFamily="2" charset="-128"/>
                <a:ea typeface="Heiti SC Medium" pitchFamily="2" charset="-128"/>
              </a:endParaRPr>
            </a:p>
          </p:txBody>
        </p:sp>
      </p:grpSp>
    </p:spTree>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T 1"/>
          <p:cNvSpPr txBox="1"/>
          <p:nvPr/>
        </p:nvSpPr>
        <p:spPr>
          <a:xfrm>
            <a:off x="3343069" y="6098589"/>
            <a:ext cx="17770891" cy="1302921"/>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r>
              <a:rPr lang="en-US" altLang="zh-CN" dirty="0">
                <a:latin typeface="Heiti SC Medium" pitchFamily="2" charset="-128"/>
                <a:ea typeface="Heiti SC Medium" pitchFamily="2" charset="-128"/>
              </a:rPr>
              <a:t>1v1</a:t>
            </a:r>
            <a:r>
              <a:rPr lang="zh-CN" altLang="en-US" dirty="0">
                <a:latin typeface="Heiti SC Medium" pitchFamily="2" charset="-128"/>
                <a:ea typeface="Heiti SC Medium" pitchFamily="2" charset="-128"/>
              </a:rPr>
              <a:t>、小班课、大班双师未来如何演进？</a:t>
            </a:r>
            <a:endParaRPr lang="zh-CN" altLang="en-US" dirty="0">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T 1"/>
          <p:cNvSpPr txBox="1"/>
          <p:nvPr/>
        </p:nvSpPr>
        <p:spPr>
          <a:xfrm>
            <a:off x="7417118" y="4898261"/>
            <a:ext cx="9622827" cy="3703578"/>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pPr>
              <a:lnSpc>
                <a:spcPct val="150000"/>
              </a:lnSpc>
            </a:pPr>
            <a:r>
              <a:rPr lang="en-US" altLang="zh-CN" dirty="0" smtClean="0">
                <a:latin typeface="Heiti SC Medium" pitchFamily="2" charset="-128"/>
                <a:ea typeface="Heiti SC Medium" pitchFamily="2" charset="-128"/>
              </a:rPr>
              <a:t>1V1</a:t>
            </a:r>
            <a:r>
              <a:rPr lang="zh-CN" altLang="en-US" dirty="0" smtClean="0">
                <a:latin typeface="Heiti SC Medium" pitchFamily="2" charset="-128"/>
                <a:ea typeface="Heiti SC Medium" pitchFamily="2" charset="-128"/>
              </a:rPr>
              <a:t>（</a:t>
            </a:r>
            <a:r>
              <a:rPr lang="en-US" altLang="zh-CN" dirty="0" smtClean="0">
                <a:latin typeface="Heiti SC Medium" pitchFamily="2" charset="-128"/>
                <a:ea typeface="Heiti SC Medium" pitchFamily="2" charset="-128"/>
              </a:rPr>
              <a:t>150</a:t>
            </a:r>
            <a:r>
              <a:rPr lang="zh-CN" altLang="en-US" dirty="0" smtClean="0">
                <a:latin typeface="Heiti SC Medium" pitchFamily="2" charset="-128"/>
                <a:ea typeface="Heiti SC Medium" pitchFamily="2" charset="-128"/>
              </a:rPr>
              <a:t>元</a:t>
            </a:r>
            <a:r>
              <a:rPr lang="en-US" altLang="zh-CN" dirty="0" smtClean="0">
                <a:latin typeface="Heiti SC Medium" pitchFamily="2" charset="-128"/>
                <a:ea typeface="Heiti SC Medium" pitchFamily="2" charset="-128"/>
              </a:rPr>
              <a:t>+/</a:t>
            </a:r>
            <a:r>
              <a:rPr lang="zh-CN" altLang="en-US" dirty="0" smtClean="0">
                <a:latin typeface="Heiti SC Medium" pitchFamily="2" charset="-128"/>
                <a:ea typeface="Heiti SC Medium" pitchFamily="2" charset="-128"/>
              </a:rPr>
              <a:t>小时）</a:t>
            </a:r>
            <a:endParaRPr lang="en-US" altLang="zh-CN" dirty="0" smtClean="0">
              <a:latin typeface="Heiti SC Medium" pitchFamily="2" charset="-128"/>
              <a:ea typeface="Heiti SC Medium" pitchFamily="2" charset="-128"/>
            </a:endParaRPr>
          </a:p>
          <a:p>
            <a:pPr>
              <a:lnSpc>
                <a:spcPct val="150000"/>
              </a:lnSpc>
            </a:pPr>
            <a:r>
              <a:rPr lang="zh-CN" altLang="en-US" dirty="0" smtClean="0">
                <a:latin typeface="Heiti SC Medium" pitchFamily="2" charset="-128"/>
                <a:ea typeface="Heiti SC Medium" pitchFamily="2" charset="-128"/>
              </a:rPr>
              <a:t>本质是个性化</a:t>
            </a:r>
            <a:r>
              <a:rPr lang="en-US" altLang="zh-CN" dirty="0" smtClean="0">
                <a:latin typeface="Heiti SC Medium" pitchFamily="2" charset="-128"/>
                <a:ea typeface="Heiti SC Medium" pitchFamily="2" charset="-128"/>
              </a:rPr>
              <a:t>+</a:t>
            </a:r>
            <a:r>
              <a:rPr lang="zh-CN" altLang="en-US" dirty="0" smtClean="0">
                <a:latin typeface="Heiti SC Medium" pitchFamily="2" charset="-128"/>
                <a:ea typeface="Heiti SC Medium" pitchFamily="2" charset="-128"/>
              </a:rPr>
              <a:t>陪伴</a:t>
            </a:r>
            <a:endParaRPr lang="zh-CN" altLang="en-US" dirty="0">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T 1"/>
          <p:cNvSpPr txBox="1"/>
          <p:nvPr/>
        </p:nvSpPr>
        <p:spPr>
          <a:xfrm>
            <a:off x="6822404" y="4898261"/>
            <a:ext cx="10812254" cy="3703578"/>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pPr>
              <a:lnSpc>
                <a:spcPct val="150000"/>
              </a:lnSpc>
            </a:pPr>
            <a:r>
              <a:rPr lang="zh-CN" altLang="en-US" dirty="0" smtClean="0">
                <a:latin typeface="Heiti SC Medium" pitchFamily="2" charset="-128"/>
                <a:ea typeface="Heiti SC Medium" pitchFamily="2" charset="-128"/>
              </a:rPr>
              <a:t>小班课（</a:t>
            </a:r>
            <a:r>
              <a:rPr lang="en-US" altLang="zh-CN" dirty="0" smtClean="0">
                <a:latin typeface="Heiti SC Medium" pitchFamily="2" charset="-128"/>
                <a:ea typeface="Heiti SC Medium" pitchFamily="2" charset="-128"/>
              </a:rPr>
              <a:t>120</a:t>
            </a:r>
            <a:r>
              <a:rPr lang="zh-CN" altLang="en-US" dirty="0" smtClean="0">
                <a:latin typeface="Heiti SC Medium" pitchFamily="2" charset="-128"/>
                <a:ea typeface="Heiti SC Medium" pitchFamily="2" charset="-128"/>
              </a:rPr>
              <a:t>元</a:t>
            </a:r>
            <a:r>
              <a:rPr lang="en-US" altLang="zh-CN" dirty="0" smtClean="0">
                <a:latin typeface="Heiti SC Medium" pitchFamily="2" charset="-128"/>
                <a:ea typeface="Heiti SC Medium" pitchFamily="2" charset="-128"/>
              </a:rPr>
              <a:t>+/</a:t>
            </a:r>
            <a:r>
              <a:rPr lang="zh-CN" altLang="en-US" dirty="0" smtClean="0">
                <a:latin typeface="Heiti SC Medium" pitchFamily="2" charset="-128"/>
                <a:ea typeface="Heiti SC Medium" pitchFamily="2" charset="-128"/>
              </a:rPr>
              <a:t>小时）</a:t>
            </a:r>
            <a:endParaRPr lang="en-US" altLang="zh-CN" dirty="0" smtClean="0">
              <a:latin typeface="Heiti SC Medium" pitchFamily="2" charset="-128"/>
              <a:ea typeface="Heiti SC Medium" pitchFamily="2" charset="-128"/>
            </a:endParaRPr>
          </a:p>
          <a:p>
            <a:pPr>
              <a:lnSpc>
                <a:spcPct val="150000"/>
              </a:lnSpc>
            </a:pPr>
            <a:r>
              <a:rPr lang="zh-CN" altLang="en-US" dirty="0" smtClean="0">
                <a:latin typeface="Heiti SC Medium" pitchFamily="2" charset="-128"/>
                <a:ea typeface="Heiti SC Medium" pitchFamily="2" charset="-128"/>
              </a:rPr>
              <a:t>同学间互动</a:t>
            </a:r>
            <a:r>
              <a:rPr lang="en-US" altLang="zh-CN" dirty="0" smtClean="0">
                <a:latin typeface="Heiti SC Medium" pitchFamily="2" charset="-128"/>
                <a:ea typeface="Heiti SC Medium" pitchFamily="2" charset="-128"/>
              </a:rPr>
              <a:t>+</a:t>
            </a:r>
            <a:r>
              <a:rPr lang="zh-CN" altLang="en-US" dirty="0" smtClean="0">
                <a:latin typeface="Heiti SC Medium" pitchFamily="2" charset="-128"/>
                <a:ea typeface="Heiti SC Medium" pitchFamily="2" charset="-128"/>
              </a:rPr>
              <a:t>略低费用</a:t>
            </a:r>
            <a:endParaRPr lang="zh-CN" altLang="en-US" dirty="0">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T 1"/>
          <p:cNvSpPr txBox="1"/>
          <p:nvPr/>
        </p:nvSpPr>
        <p:spPr>
          <a:xfrm>
            <a:off x="1568575" y="4898261"/>
            <a:ext cx="21319939" cy="3703578"/>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pPr>
              <a:lnSpc>
                <a:spcPct val="150000"/>
              </a:lnSpc>
            </a:pPr>
            <a:r>
              <a:rPr lang="zh-CN" altLang="en-US" dirty="0" smtClean="0">
                <a:latin typeface="Heiti SC Medium" pitchFamily="2" charset="-128"/>
                <a:ea typeface="Heiti SC Medium" pitchFamily="2" charset="-128"/>
              </a:rPr>
              <a:t>大班双师（</a:t>
            </a:r>
            <a:r>
              <a:rPr lang="en-US" altLang="zh-CN" dirty="0" smtClean="0">
                <a:latin typeface="Heiti SC Medium" pitchFamily="2" charset="-128"/>
                <a:ea typeface="Heiti SC Medium" pitchFamily="2" charset="-128"/>
              </a:rPr>
              <a:t>40</a:t>
            </a:r>
            <a:r>
              <a:rPr lang="zh-CN" altLang="en-US" dirty="0" smtClean="0">
                <a:latin typeface="Heiti SC Medium" pitchFamily="2" charset="-128"/>
                <a:ea typeface="Heiti SC Medium" pitchFamily="2" charset="-128"/>
              </a:rPr>
              <a:t>元</a:t>
            </a:r>
            <a:r>
              <a:rPr lang="en-US" altLang="zh-CN" dirty="0" smtClean="0">
                <a:latin typeface="Heiti SC Medium" pitchFamily="2" charset="-128"/>
                <a:ea typeface="Heiti SC Medium" pitchFamily="2" charset="-128"/>
              </a:rPr>
              <a:t>/</a:t>
            </a:r>
            <a:r>
              <a:rPr lang="zh-CN" altLang="en-US" dirty="0" smtClean="0">
                <a:latin typeface="Heiti SC Medium" pitchFamily="2" charset="-128"/>
                <a:ea typeface="Heiti SC Medium" pitchFamily="2" charset="-128"/>
              </a:rPr>
              <a:t>小时）</a:t>
            </a:r>
            <a:endParaRPr lang="en-US" altLang="zh-CN" dirty="0" smtClean="0">
              <a:latin typeface="Heiti SC Medium" pitchFamily="2" charset="-128"/>
              <a:ea typeface="Heiti SC Medium" pitchFamily="2" charset="-128"/>
            </a:endParaRPr>
          </a:p>
          <a:p>
            <a:pPr>
              <a:lnSpc>
                <a:spcPct val="150000"/>
              </a:lnSpc>
            </a:pPr>
            <a:r>
              <a:rPr lang="zh-CN" altLang="en-US" dirty="0" smtClean="0">
                <a:latin typeface="Heiti SC Medium" pitchFamily="2" charset="-128"/>
                <a:ea typeface="Heiti SC Medium" pitchFamily="2" charset="-128"/>
              </a:rPr>
              <a:t>老师品质</a:t>
            </a:r>
            <a:r>
              <a:rPr lang="en-US" altLang="zh-CN" dirty="0" smtClean="0">
                <a:latin typeface="Heiti SC Medium" pitchFamily="2" charset="-128"/>
                <a:ea typeface="Heiti SC Medium" pitchFamily="2" charset="-128"/>
              </a:rPr>
              <a:t>+</a:t>
            </a:r>
            <a:r>
              <a:rPr lang="zh-CN" altLang="en-US" dirty="0" smtClean="0">
                <a:latin typeface="Heiti SC Medium" pitchFamily="2" charset="-128"/>
                <a:ea typeface="Heiti SC Medium" pitchFamily="2" charset="-128"/>
              </a:rPr>
              <a:t>费用</a:t>
            </a:r>
            <a:r>
              <a:rPr lang="en-US" altLang="zh-CN" dirty="0" smtClean="0">
                <a:latin typeface="Heiti SC Medium" pitchFamily="2" charset="-128"/>
                <a:ea typeface="Heiti SC Medium" pitchFamily="2" charset="-128"/>
              </a:rPr>
              <a:t>+</a:t>
            </a:r>
            <a:r>
              <a:rPr lang="zh-CN" altLang="en-US" dirty="0" smtClean="0">
                <a:latin typeface="Heiti SC Medium" pitchFamily="2" charset="-128"/>
                <a:ea typeface="Heiti SC Medium" pitchFamily="2" charset="-128"/>
              </a:rPr>
              <a:t>互动的平衡，更好的效率和模型</a:t>
            </a:r>
            <a:endParaRPr lang="zh-CN" altLang="en-US" dirty="0">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ART 1"/>
          <p:cNvSpPr txBox="1"/>
          <p:nvPr/>
        </p:nvSpPr>
        <p:spPr>
          <a:xfrm>
            <a:off x="3867280" y="4482763"/>
            <a:ext cx="16722527" cy="4534575"/>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pPr>
              <a:lnSpc>
                <a:spcPct val="200000"/>
              </a:lnSpc>
            </a:pPr>
            <a:r>
              <a:rPr lang="zh-CN" altLang="en-US" sz="7200" dirty="0">
                <a:latin typeface="Heiti SC Light" charset="-122"/>
                <a:ea typeface="Heiti SC Light" charset="-122"/>
                <a:cs typeface="Heiti SC Light" charset="-122"/>
              </a:rPr>
              <a:t>班型的演化最终都是追求更好的经济模型</a:t>
            </a:r>
            <a:endParaRPr lang="en-US" altLang="zh-CN" sz="7200" dirty="0">
              <a:latin typeface="Heiti SC Light" charset="-122"/>
              <a:ea typeface="Heiti SC Light" charset="-122"/>
              <a:cs typeface="Heiti SC Light" charset="-122"/>
            </a:endParaRPr>
          </a:p>
          <a:p>
            <a:pPr>
              <a:lnSpc>
                <a:spcPct val="200000"/>
              </a:lnSpc>
            </a:pPr>
            <a:r>
              <a:rPr lang="zh-CN" altLang="en-US" sz="7200" dirty="0">
                <a:latin typeface="Heiti SC Light" charset="-122"/>
                <a:ea typeface="Heiti SC Light" charset="-122"/>
                <a:cs typeface="Heiti SC Light" charset="-122"/>
              </a:rPr>
              <a:t>都是老师供给稀缺的妥协</a:t>
            </a:r>
            <a:endParaRPr lang="en-US" altLang="zh-CN" sz="7200" dirty="0">
              <a:latin typeface="Heiti SC Light" charset="-122"/>
              <a:ea typeface="Heiti SC Light" charset="-122"/>
              <a:cs typeface="Heiti SC Light" charset="-122"/>
            </a:endParaRPr>
          </a:p>
        </p:txBody>
      </p:sp>
    </p:spTree>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txBox="1"/>
          <p:nvPr/>
        </p:nvSpPr>
        <p:spPr>
          <a:xfrm>
            <a:off x="1774173" y="3924914"/>
            <a:ext cx="11223721" cy="492443"/>
          </a:xfrm>
          <a:prstGeom prst="rect">
            <a:avLst/>
          </a:prstGeom>
        </p:spPr>
        <p:txBody>
          <a:bodyPr/>
          <a:lstStyle>
            <a:lvl1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1pPr>
            <a:lvl2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2pPr>
            <a:lvl3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3pPr>
            <a:lvl4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4pPr>
            <a:lvl5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5pPr>
            <a:lvl6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6pPr>
            <a:lvl7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7pPr>
            <a:lvl8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8pPr>
            <a:lvl9pPr marL="0" marR="0" indent="0" algn="l" defTabSz="825500" rtl="0" latinLnBrk="0">
              <a:lnSpc>
                <a:spcPct val="90000"/>
              </a:lnSpc>
              <a:spcBef>
                <a:spcPts val="0"/>
              </a:spcBef>
              <a:spcAft>
                <a:spcPts val="0"/>
              </a:spcAft>
              <a:buClrTx/>
              <a:buSzTx/>
              <a:buFontTx/>
              <a:buNone/>
              <a:defRPr sz="10000" b="0" i="0" u="none" strike="noStrike" cap="none" spc="0" baseline="0">
                <a:ln>
                  <a:noFill/>
                </a:ln>
                <a:solidFill>
                  <a:srgbClr val="5C88A5"/>
                </a:solidFill>
                <a:uFillTx/>
                <a:latin typeface="Helvetica Neue Light"/>
                <a:ea typeface="Helvetica Neue Light"/>
                <a:cs typeface="Helvetica Neue Light"/>
                <a:sym typeface="Helvetica Neue Light"/>
              </a:defRPr>
            </a:lvl9pPr>
          </a:lstStyle>
          <a:p>
            <a:pPr hangingPunct="1"/>
            <a:r>
              <a:rPr kumimoji="1" lang="zh-CN" altLang="en-US" sz="9600" dirty="0" smtClean="0">
                <a:solidFill>
                  <a:srgbClr val="FFFFFF"/>
                </a:solidFill>
                <a:latin typeface="Heiti SC Light" charset="-122"/>
                <a:ea typeface="Heiti SC Light" charset="-122"/>
                <a:cs typeface="Heiti SC Light" charset="-122"/>
              </a:rPr>
              <a:t>未来教育公司画像</a:t>
            </a:r>
            <a:endParaRPr kumimoji="1" lang="en-US" altLang="zh-CN" sz="9600" dirty="0">
              <a:solidFill>
                <a:srgbClr val="FFFFFF"/>
              </a:solidFill>
              <a:latin typeface="Heiti SC Light" charset="-122"/>
              <a:ea typeface="Heiti SC Light" charset="-122"/>
              <a:cs typeface="Heiti SC Light" charset="-122"/>
            </a:endParaRPr>
          </a:p>
        </p:txBody>
      </p:sp>
      <p:sp>
        <p:nvSpPr>
          <p:cNvPr id="4" name="文本框 3"/>
          <p:cNvSpPr txBox="1"/>
          <p:nvPr/>
        </p:nvSpPr>
        <p:spPr>
          <a:xfrm>
            <a:off x="1774173" y="5330378"/>
            <a:ext cx="7735758" cy="6619633"/>
          </a:xfrm>
          <a:prstGeom prst="rect">
            <a:avLst/>
          </a:prstGeom>
          <a:noFill/>
        </p:spPr>
        <p:txBody>
          <a:bodyPr wrap="square" rtlCol="0">
            <a:spAutoFit/>
          </a:bodyPr>
          <a:lstStyle>
            <a:defPPr>
              <a:defRPr lang="zh-CN"/>
            </a:defPPr>
            <a:lvl1pPr marL="0" algn="l" defTabSz="895985" rtl="0" eaLnBrk="1" latinLnBrk="0" hangingPunct="1">
              <a:defRPr sz="1765" kern="1200">
                <a:solidFill>
                  <a:schemeClr val="tx1"/>
                </a:solidFill>
                <a:latin typeface="+mn-lt"/>
                <a:ea typeface="+mn-ea"/>
                <a:cs typeface="+mn-cs"/>
              </a:defRPr>
            </a:lvl1pPr>
            <a:lvl2pPr marL="448310" algn="l" defTabSz="895985" rtl="0" eaLnBrk="1" latinLnBrk="0" hangingPunct="1">
              <a:defRPr sz="1765" kern="1200">
                <a:solidFill>
                  <a:schemeClr val="tx1"/>
                </a:solidFill>
                <a:latin typeface="+mn-lt"/>
                <a:ea typeface="+mn-ea"/>
                <a:cs typeface="+mn-cs"/>
              </a:defRPr>
            </a:lvl2pPr>
            <a:lvl3pPr marL="895985" algn="l" defTabSz="895985" rtl="0" eaLnBrk="1" latinLnBrk="0" hangingPunct="1">
              <a:defRPr sz="1765" kern="1200">
                <a:solidFill>
                  <a:schemeClr val="tx1"/>
                </a:solidFill>
                <a:latin typeface="+mn-lt"/>
                <a:ea typeface="+mn-ea"/>
                <a:cs typeface="+mn-cs"/>
              </a:defRPr>
            </a:lvl3pPr>
            <a:lvl4pPr marL="1344295" algn="l" defTabSz="895985" rtl="0" eaLnBrk="1" latinLnBrk="0" hangingPunct="1">
              <a:defRPr sz="1765" kern="1200">
                <a:solidFill>
                  <a:schemeClr val="tx1"/>
                </a:solidFill>
                <a:latin typeface="+mn-lt"/>
                <a:ea typeface="+mn-ea"/>
                <a:cs typeface="+mn-cs"/>
              </a:defRPr>
            </a:lvl4pPr>
            <a:lvl5pPr marL="1791970" algn="l" defTabSz="895985" rtl="0" eaLnBrk="1" latinLnBrk="0" hangingPunct="1">
              <a:defRPr sz="1765" kern="1200">
                <a:solidFill>
                  <a:schemeClr val="tx1"/>
                </a:solidFill>
                <a:latin typeface="+mn-lt"/>
                <a:ea typeface="+mn-ea"/>
                <a:cs typeface="+mn-cs"/>
              </a:defRPr>
            </a:lvl5pPr>
            <a:lvl6pPr marL="2240280" algn="l" defTabSz="895985" rtl="0" eaLnBrk="1" latinLnBrk="0" hangingPunct="1">
              <a:defRPr sz="1765" kern="1200">
                <a:solidFill>
                  <a:schemeClr val="tx1"/>
                </a:solidFill>
                <a:latin typeface="+mn-lt"/>
                <a:ea typeface="+mn-ea"/>
                <a:cs typeface="+mn-cs"/>
              </a:defRPr>
            </a:lvl6pPr>
            <a:lvl7pPr marL="2688590" algn="l" defTabSz="895985" rtl="0" eaLnBrk="1" latinLnBrk="0" hangingPunct="1">
              <a:defRPr sz="1765" kern="1200">
                <a:solidFill>
                  <a:schemeClr val="tx1"/>
                </a:solidFill>
                <a:latin typeface="+mn-lt"/>
                <a:ea typeface="+mn-ea"/>
                <a:cs typeface="+mn-cs"/>
              </a:defRPr>
            </a:lvl7pPr>
            <a:lvl8pPr marL="3136265" algn="l" defTabSz="895985" rtl="0" eaLnBrk="1" latinLnBrk="0" hangingPunct="1">
              <a:defRPr sz="1765" kern="1200">
                <a:solidFill>
                  <a:schemeClr val="tx1"/>
                </a:solidFill>
                <a:latin typeface="+mn-lt"/>
                <a:ea typeface="+mn-ea"/>
                <a:cs typeface="+mn-cs"/>
              </a:defRPr>
            </a:lvl8pPr>
            <a:lvl9pPr marL="3584575" algn="l" defTabSz="895985" rtl="0" eaLnBrk="1" latinLnBrk="0" hangingPunct="1">
              <a:defRPr sz="1765" kern="1200">
                <a:solidFill>
                  <a:schemeClr val="tx1"/>
                </a:solidFill>
                <a:latin typeface="+mn-lt"/>
                <a:ea typeface="+mn-ea"/>
                <a:cs typeface="+mn-cs"/>
              </a:defRPr>
            </a:lvl9pPr>
          </a:lstStyle>
          <a:p>
            <a:pPr marL="571500" indent="-571500">
              <a:lnSpc>
                <a:spcPct val="200000"/>
              </a:lnSpc>
              <a:buFont typeface="Wingdings" panose="05000000000000000000" pitchFamily="2" charset="2"/>
              <a:buChar char="Ø"/>
            </a:pPr>
            <a:r>
              <a:rPr lang="zh-CN" altLang="en-US" sz="4400" dirty="0">
                <a:solidFill>
                  <a:srgbClr val="FFFFFF"/>
                </a:solidFill>
                <a:latin typeface="Heiti SC Light" charset="-122"/>
                <a:ea typeface="Heiti SC Light" charset="-122"/>
                <a:cs typeface="Heiti SC Light" charset="-122"/>
              </a:rPr>
              <a:t>产生丰富数据的场景</a:t>
            </a:r>
            <a:endParaRPr lang="en-US" altLang="zh-CN" sz="4400" dirty="0">
              <a:solidFill>
                <a:srgbClr val="FFFFFF"/>
              </a:solidFill>
              <a:latin typeface="Heiti SC Light" charset="-122"/>
              <a:ea typeface="Heiti SC Light" charset="-122"/>
              <a:cs typeface="Heiti SC Light" charset="-122"/>
            </a:endParaRPr>
          </a:p>
          <a:p>
            <a:pPr marL="571500" indent="-571500">
              <a:lnSpc>
                <a:spcPct val="200000"/>
              </a:lnSpc>
              <a:buFont typeface="Wingdings" panose="05000000000000000000" pitchFamily="2" charset="2"/>
              <a:buChar char="Ø"/>
            </a:pPr>
            <a:r>
              <a:rPr lang="zh-CN" altLang="en-US" sz="4400" dirty="0">
                <a:solidFill>
                  <a:srgbClr val="FFFFFF"/>
                </a:solidFill>
                <a:latin typeface="Heiti SC Light" charset="-122"/>
                <a:ea typeface="Heiti SC Light" charset="-122"/>
                <a:cs typeface="Heiti SC Light" charset="-122"/>
              </a:rPr>
              <a:t>大规模个性化（</a:t>
            </a:r>
            <a:r>
              <a:rPr lang="en-GB" altLang="zh-CN" sz="4400" dirty="0">
                <a:solidFill>
                  <a:srgbClr val="FFFFFF"/>
                </a:solidFill>
                <a:latin typeface="Heiti SC Light" charset="-122"/>
                <a:ea typeface="Heiti SC Light" charset="-122"/>
                <a:cs typeface="Heiti SC Light" charset="-122"/>
              </a:rPr>
              <a:t> AI </a:t>
            </a:r>
            <a:r>
              <a:rPr lang="zh-CN" altLang="en-US" sz="4400" dirty="0">
                <a:solidFill>
                  <a:srgbClr val="FFFFFF"/>
                </a:solidFill>
                <a:latin typeface="Heiti SC Light" charset="-122"/>
                <a:ea typeface="Heiti SC Light" charset="-122"/>
                <a:cs typeface="Heiti SC Light" charset="-122"/>
              </a:rPr>
              <a:t>）</a:t>
            </a:r>
            <a:endParaRPr lang="en-US" altLang="zh-CN" sz="4400" dirty="0">
              <a:solidFill>
                <a:srgbClr val="FFFFFF"/>
              </a:solidFill>
              <a:latin typeface="Heiti SC Light" charset="-122"/>
              <a:ea typeface="Heiti SC Light" charset="-122"/>
              <a:cs typeface="Heiti SC Light" charset="-122"/>
            </a:endParaRPr>
          </a:p>
          <a:p>
            <a:pPr marL="571500" indent="-571500">
              <a:lnSpc>
                <a:spcPct val="200000"/>
              </a:lnSpc>
              <a:buFont typeface="Wingdings" panose="05000000000000000000" pitchFamily="2" charset="2"/>
              <a:buChar char="Ø"/>
            </a:pPr>
            <a:r>
              <a:rPr lang="en-US" altLang="zh-CN" sz="4400" dirty="0">
                <a:solidFill>
                  <a:srgbClr val="FFFFFF"/>
                </a:solidFill>
                <a:latin typeface="Heiti SC Light" charset="-122"/>
                <a:ea typeface="Heiti SC Light" charset="-122"/>
                <a:cs typeface="Heiti SC Light" charset="-122"/>
              </a:rPr>
              <a:t> </a:t>
            </a:r>
            <a:r>
              <a:rPr lang="zh-CN" altLang="en-US" sz="4400" dirty="0">
                <a:solidFill>
                  <a:srgbClr val="FFFFFF"/>
                </a:solidFill>
                <a:latin typeface="Heiti SC Light" charset="-122"/>
                <a:ea typeface="Heiti SC Light" charset="-122"/>
                <a:cs typeface="Heiti SC Light" charset="-122"/>
              </a:rPr>
              <a:t>知识传递（影视）</a:t>
            </a:r>
            <a:endParaRPr lang="en-US" altLang="zh-CN" sz="4400" dirty="0">
              <a:solidFill>
                <a:srgbClr val="FFFFFF"/>
              </a:solidFill>
              <a:latin typeface="Heiti SC Light" charset="-122"/>
              <a:ea typeface="Heiti SC Light" charset="-122"/>
              <a:cs typeface="Heiti SC Light" charset="-122"/>
            </a:endParaRPr>
          </a:p>
          <a:p>
            <a:pPr marL="571500" indent="-571500">
              <a:lnSpc>
                <a:spcPct val="200000"/>
              </a:lnSpc>
              <a:buFont typeface="Wingdings" panose="05000000000000000000" pitchFamily="2" charset="2"/>
              <a:buChar char="Ø"/>
            </a:pPr>
            <a:r>
              <a:rPr lang="zh-CN" altLang="en-US" sz="4400" dirty="0">
                <a:solidFill>
                  <a:srgbClr val="FFFFFF"/>
                </a:solidFill>
                <a:latin typeface="Heiti SC Light" charset="-122"/>
                <a:ea typeface="Heiti SC Light" charset="-122"/>
                <a:cs typeface="Heiti SC Light" charset="-122"/>
              </a:rPr>
              <a:t>互动激励（游戏）</a:t>
            </a:r>
            <a:endParaRPr lang="en-US" altLang="zh-CN" sz="4400" dirty="0">
              <a:solidFill>
                <a:srgbClr val="FFFFFF"/>
              </a:solidFill>
              <a:latin typeface="Heiti SC Light" charset="-122"/>
              <a:ea typeface="Heiti SC Light" charset="-122"/>
              <a:cs typeface="Heiti SC Light" charset="-122"/>
            </a:endParaRPr>
          </a:p>
          <a:p>
            <a:pPr marL="571500" indent="-571500">
              <a:lnSpc>
                <a:spcPct val="200000"/>
              </a:lnSpc>
              <a:buFont typeface="Wingdings" panose="05000000000000000000" pitchFamily="2" charset="2"/>
              <a:buChar char="Ø"/>
            </a:pPr>
            <a:r>
              <a:rPr lang="zh-CN" altLang="en-US" sz="4400" dirty="0">
                <a:solidFill>
                  <a:srgbClr val="FFFFFF"/>
                </a:solidFill>
                <a:latin typeface="Heiti SC Light" charset="-122"/>
                <a:ea typeface="Heiti SC Light" charset="-122"/>
                <a:cs typeface="Heiti SC Light" charset="-122"/>
              </a:rPr>
              <a:t>监督（人机混合）</a:t>
            </a:r>
            <a:endParaRPr lang="en-US" altLang="zh-CN" sz="4400" dirty="0">
              <a:solidFill>
                <a:srgbClr val="FFFFFF"/>
              </a:solidFill>
              <a:latin typeface="Heiti SC Light" charset="-122"/>
              <a:ea typeface="Heiti SC Light" charset="-122"/>
              <a:cs typeface="Heiti SC Light" charset="-122"/>
            </a:endParaRPr>
          </a:p>
        </p:txBody>
      </p:sp>
    </p:spTree>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1"/>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a:off x="0" y="5597268"/>
            <a:ext cx="24383998" cy="2799715"/>
          </a:xfrm>
          <a:prstGeom prst="rect">
            <a:avLst/>
          </a:prstGeom>
          <a:noFill/>
        </p:spPr>
        <p:txBody>
          <a:bodyPr wrap="square" rtlCol="0">
            <a:spAutoFit/>
          </a:bodyPr>
          <a:lstStyle/>
          <a:p>
            <a:pPr algn="ctr"/>
            <a:r>
              <a:rPr lang="en-US" altLang="zh-CN" sz="17600" b="1" dirty="0" smtClean="0">
                <a:solidFill>
                  <a:srgbClr val="FFFFFF"/>
                </a:solidFill>
                <a:latin typeface="Arial" panose="020B0604020202020204" pitchFamily="34" charset="0"/>
                <a:ea typeface="微软雅黑" panose="020B0503020204020204" charset="-122"/>
                <a:cs typeface="Arial" panose="020B0604020202020204" pitchFamily="34" charset="0"/>
              </a:rPr>
              <a:t>THANKS</a:t>
            </a:r>
            <a:endParaRPr lang="en-US" altLang="zh-CN" sz="17600" b="1" dirty="0" smtClean="0">
              <a:solidFill>
                <a:srgbClr val="FFFFFF"/>
              </a:solidFill>
              <a:latin typeface="Arial" panose="020B0604020202020204" pitchFamily="34" charset="0"/>
              <a:ea typeface="微软雅黑" panose="020B0503020204020204" charset="-122"/>
              <a:cs typeface="Arial" panose="020B0604020202020204" pitchFamily="34" charset="0"/>
            </a:endParaRPr>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内容"/>
          <p:cNvSpPr txBox="1"/>
          <p:nvPr/>
        </p:nvSpPr>
        <p:spPr>
          <a:xfrm>
            <a:off x="7505700" y="6191151"/>
            <a:ext cx="9372600" cy="1333698"/>
          </a:xfrm>
          <a:prstGeom prst="rect">
            <a:avLst/>
          </a:prstGeom>
          <a:ln w="12700">
            <a:miter lim="400000"/>
          </a:ln>
        </p:spPr>
        <p:txBody>
          <a:bodyPr wrap="square" lIns="50800" tIns="50800" rIns="50800" bIns="50800" anchor="ctr">
            <a:spAutoFit/>
          </a:bodyPr>
          <a:lstStyle>
            <a:lvl1pPr>
              <a:defRPr sz="5100">
                <a:solidFill>
                  <a:srgbClr val="FFFFFF"/>
                </a:solidFill>
                <a:latin typeface="Helvetica Neue"/>
                <a:ea typeface="Helvetica Neue"/>
                <a:cs typeface="Helvetica Neue"/>
                <a:sym typeface="Helvetica Neue"/>
              </a:defRPr>
            </a:lvl1pPr>
          </a:lstStyle>
          <a:p>
            <a:pPr algn="l"/>
            <a:r>
              <a:rPr kumimoji="1" lang="zh-CN" altLang="en-US" sz="8000" dirty="0">
                <a:latin typeface="Heiti SC Medium" pitchFamily="2" charset="-128"/>
                <a:ea typeface="Heiti SC Medium" pitchFamily="2" charset="-128"/>
              </a:rPr>
              <a:t>何为产业终极画面？</a:t>
            </a:r>
            <a:endParaRPr sz="8000" dirty="0">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6090920" y="3313299"/>
            <a:ext cx="12298409" cy="7978539"/>
          </a:xfrm>
          <a:prstGeom prst="rect">
            <a:avLst/>
          </a:prstGeom>
        </p:spPr>
      </p:pic>
      <p:sp>
        <p:nvSpPr>
          <p:cNvPr id="6" name="矩形 5"/>
          <p:cNvSpPr/>
          <p:nvPr/>
        </p:nvSpPr>
        <p:spPr>
          <a:xfrm>
            <a:off x="1559280" y="1036930"/>
            <a:ext cx="16241040" cy="1200329"/>
          </a:xfrm>
          <a:prstGeom prst="rect">
            <a:avLst/>
          </a:prstGeom>
        </p:spPr>
        <p:txBody>
          <a:bodyPr wrap="square">
            <a:spAutoFit/>
          </a:bodyPr>
          <a:lstStyle/>
          <a:p>
            <a:pPr algn="l"/>
            <a:r>
              <a:rPr kumimoji="1" lang="zh-CN" altLang="en-US" sz="7200" dirty="0">
                <a:solidFill>
                  <a:srgbClr val="000000"/>
                </a:solidFill>
                <a:latin typeface="Heiti SC Medium" pitchFamily="2" charset="-128"/>
                <a:ea typeface="Heiti SC Medium" pitchFamily="2" charset="-128"/>
              </a:rPr>
              <a:t>终极画面，产业浪潮的阶段性终局</a:t>
            </a:r>
            <a:endParaRPr lang="en-US" altLang="zh-CN" sz="7200" dirty="0">
              <a:solidFill>
                <a:srgbClr val="000000"/>
              </a:solidFill>
              <a:latin typeface="+mj-lt"/>
            </a:endParaRPr>
          </a:p>
        </p:txBody>
      </p:sp>
      <p:sp>
        <p:nvSpPr>
          <p:cNvPr id="2" name="矩形 1"/>
          <p:cNvSpPr/>
          <p:nvPr/>
        </p:nvSpPr>
        <p:spPr>
          <a:xfrm>
            <a:off x="10836536" y="2650585"/>
            <a:ext cx="2807179" cy="707886"/>
          </a:xfrm>
          <a:prstGeom prst="rect">
            <a:avLst/>
          </a:prstGeom>
        </p:spPr>
        <p:txBody>
          <a:bodyPr wrap="none">
            <a:spAutoFit/>
          </a:bodyPr>
          <a:lstStyle/>
          <a:p>
            <a:r>
              <a:rPr lang="en-US" altLang="zh-CN" sz="4000" dirty="0">
                <a:solidFill>
                  <a:srgbClr val="000000"/>
                </a:solidFill>
                <a:latin typeface="+mj-lt"/>
              </a:rPr>
              <a:t>Hype Cycle</a:t>
            </a:r>
            <a:endParaRPr lang="zh-CN" altLang="en-US" sz="4000" dirty="0">
              <a:latin typeface="+mj-lt"/>
            </a:endParaRPr>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内容"/>
          <p:cNvSpPr txBox="1"/>
          <p:nvPr/>
        </p:nvSpPr>
        <p:spPr>
          <a:xfrm>
            <a:off x="365761" y="6298872"/>
            <a:ext cx="23591520" cy="1118255"/>
          </a:xfrm>
          <a:prstGeom prst="rect">
            <a:avLst/>
          </a:prstGeom>
          <a:ln w="12700">
            <a:miter lim="400000"/>
          </a:ln>
        </p:spPr>
        <p:txBody>
          <a:bodyPr wrap="square" lIns="50800" tIns="50800" rIns="50800" bIns="50800" anchor="ctr">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algn="l">
              <a:defRPr kumimoji="1" sz="8000">
                <a:solidFill>
                  <a:srgbClr val="FFFFFF"/>
                </a:solidFill>
                <a:latin typeface="Heiti SC Medium" pitchFamily="2" charset="-128"/>
                <a:ea typeface="Heiti SC Medium" pitchFamily="2" charset="-128"/>
                <a:cs typeface="Helvetica Neue"/>
              </a:defRPr>
            </a:lvl1pPr>
          </a:lstStyle>
          <a:p>
            <a:r>
              <a:rPr lang="ja-JP" altLang="zh-CN" sz="6600"/>
              <a:t>纵观各领域</a:t>
            </a:r>
            <a:r>
              <a:rPr lang="zh-CN" altLang="en-US" sz="6600" dirty="0"/>
              <a:t>，一</a:t>
            </a:r>
            <a:r>
              <a:rPr lang="ja-JP" altLang="zh-CN" sz="6600"/>
              <a:t>个产业的关键稀缺资源最终会成为竞争的胜负手</a:t>
            </a:r>
            <a:endParaRPr sz="6600" dirty="0"/>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22400" y="3317240"/>
            <a:ext cx="15353665" cy="8877300"/>
            <a:chOff x="2816" y="2207"/>
            <a:chExt cx="24179" cy="13980"/>
          </a:xfrm>
        </p:grpSpPr>
        <p:sp>
          <p:nvSpPr>
            <p:cNvPr id="200" name="PART 1"/>
            <p:cNvSpPr txBox="1"/>
            <p:nvPr/>
          </p:nvSpPr>
          <p:spPr>
            <a:xfrm>
              <a:off x="2816" y="2207"/>
              <a:ext cx="21700" cy="2100"/>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r>
                <a:rPr lang="zh-CN" altLang="en-US" sz="8000" dirty="0">
                  <a:latin typeface="Heiti SC Medium" pitchFamily="2" charset="-128"/>
                  <a:ea typeface="Heiti SC Medium" pitchFamily="2" charset="-128"/>
                </a:rPr>
                <a:t>电商领域</a:t>
              </a:r>
              <a:r>
                <a:rPr lang="en-US" altLang="zh-CN" sz="8000" dirty="0">
                  <a:latin typeface="Heiti SC Medium" pitchFamily="2" charset="-128"/>
                  <a:ea typeface="Heiti SC Medium" pitchFamily="2" charset="-128"/>
                </a:rPr>
                <a:t>-</a:t>
              </a:r>
              <a:r>
                <a:rPr lang="zh-CN" altLang="en-US" sz="8000" dirty="0">
                  <a:latin typeface="Heiti SC Medium" pitchFamily="2" charset="-128"/>
                  <a:ea typeface="Heiti SC Medium" pitchFamily="2" charset="-128"/>
                </a:rPr>
                <a:t>关键稀缺资源的变迁</a:t>
              </a:r>
              <a:endParaRPr lang="zh-CN" altLang="en-US" sz="8000" dirty="0">
                <a:latin typeface="Heiti SC Medium" pitchFamily="2" charset="-128"/>
                <a:ea typeface="Heiti SC Medium" pitchFamily="2" charset="-128"/>
              </a:endParaRPr>
            </a:p>
          </p:txBody>
        </p:sp>
        <p:sp>
          <p:nvSpPr>
            <p:cNvPr id="11" name="圆形"/>
            <p:cNvSpPr/>
            <p:nvPr/>
          </p:nvSpPr>
          <p:spPr>
            <a:xfrm>
              <a:off x="3211" y="7139"/>
              <a:ext cx="1548" cy="1548"/>
            </a:xfrm>
            <a:prstGeom prst="ellipse">
              <a:avLst/>
            </a:prstGeom>
            <a:solidFill>
              <a:srgbClr val="EE230C">
                <a:alpha val="30210"/>
              </a:srgbClr>
            </a:solidFill>
            <a:ln w="12700">
              <a:miter lim="400000"/>
            </a:ln>
          </p:spPr>
          <p:txBody>
            <a:bodyPr lIns="50800" tIns="50800" rIns="50800" bIns="50800" anchor="ctr"/>
            <a:lstStyle/>
            <a:p>
              <a:pPr>
                <a:defRPr sz="3400">
                  <a:solidFill>
                    <a:srgbClr val="FFFFFF"/>
                  </a:solidFill>
                  <a:latin typeface="Helvetica Neue Medium"/>
                  <a:ea typeface="Helvetica Neue Medium"/>
                  <a:cs typeface="Helvetica Neue Medium"/>
                  <a:sym typeface="Helvetica Neue Medium"/>
                </a:defRPr>
              </a:pPr>
              <a:endParaRPr>
                <a:latin typeface="Heiti SC Medium" pitchFamily="2" charset="-128"/>
                <a:ea typeface="Heiti SC Medium" pitchFamily="2" charset="-128"/>
              </a:endParaRPr>
            </a:p>
          </p:txBody>
        </p:sp>
        <p:sp>
          <p:nvSpPr>
            <p:cNvPr id="12" name="圆形"/>
            <p:cNvSpPr/>
            <p:nvPr/>
          </p:nvSpPr>
          <p:spPr>
            <a:xfrm>
              <a:off x="3475" y="7402"/>
              <a:ext cx="1022" cy="1022"/>
            </a:xfrm>
            <a:prstGeom prst="ellipse">
              <a:avLst/>
            </a:prstGeom>
            <a:solidFill>
              <a:srgbClr val="EE230C">
                <a:alpha val="42731"/>
              </a:srgbClr>
            </a:solidFill>
            <a:ln w="12700">
              <a:miter lim="400000"/>
            </a:ln>
          </p:spPr>
          <p:txBody>
            <a:bodyPr lIns="50800" tIns="50800" rIns="50800" bIns="50800" anchor="ctr"/>
            <a:lstStyle/>
            <a:p>
              <a:pPr>
                <a:defRPr sz="3400">
                  <a:solidFill>
                    <a:srgbClr val="FFFFFF"/>
                  </a:solidFill>
                  <a:latin typeface="Helvetica Neue Medium"/>
                  <a:ea typeface="Helvetica Neue Medium"/>
                  <a:cs typeface="Helvetica Neue Medium"/>
                  <a:sym typeface="Helvetica Neue Medium"/>
                </a:defRPr>
              </a:pPr>
              <a:endParaRPr>
                <a:latin typeface="Heiti SC Medium" pitchFamily="2" charset="-128"/>
                <a:ea typeface="Heiti SC Medium" pitchFamily="2" charset="-128"/>
              </a:endParaRPr>
            </a:p>
          </p:txBody>
        </p:sp>
        <p:sp>
          <p:nvSpPr>
            <p:cNvPr id="14" name="圆形"/>
            <p:cNvSpPr/>
            <p:nvPr/>
          </p:nvSpPr>
          <p:spPr>
            <a:xfrm>
              <a:off x="3211" y="10809"/>
              <a:ext cx="1548" cy="1548"/>
            </a:xfrm>
            <a:prstGeom prst="ellipse">
              <a:avLst/>
            </a:prstGeom>
            <a:solidFill>
              <a:srgbClr val="EE230C">
                <a:alpha val="30210"/>
              </a:srgbClr>
            </a:solidFill>
            <a:ln w="12700">
              <a:miter lim="400000"/>
            </a:ln>
          </p:spPr>
          <p:txBody>
            <a:bodyPr lIns="50800" tIns="50800" rIns="50800" bIns="50800" anchor="ctr"/>
            <a:lstStyle/>
            <a:p>
              <a:pPr>
                <a:defRPr sz="3400">
                  <a:solidFill>
                    <a:srgbClr val="FFFFFF"/>
                  </a:solidFill>
                  <a:latin typeface="Helvetica Neue Medium"/>
                  <a:ea typeface="Helvetica Neue Medium"/>
                  <a:cs typeface="Helvetica Neue Medium"/>
                  <a:sym typeface="Helvetica Neue Medium"/>
                </a:defRPr>
              </a:pPr>
              <a:endParaRPr>
                <a:latin typeface="Heiti SC Medium" pitchFamily="2" charset="-128"/>
                <a:ea typeface="Heiti SC Medium" pitchFamily="2" charset="-128"/>
              </a:endParaRPr>
            </a:p>
          </p:txBody>
        </p:sp>
        <p:sp>
          <p:nvSpPr>
            <p:cNvPr id="15" name="圆形"/>
            <p:cNvSpPr/>
            <p:nvPr/>
          </p:nvSpPr>
          <p:spPr>
            <a:xfrm>
              <a:off x="3475" y="11072"/>
              <a:ext cx="1022" cy="1022"/>
            </a:xfrm>
            <a:prstGeom prst="ellipse">
              <a:avLst/>
            </a:prstGeom>
            <a:solidFill>
              <a:srgbClr val="EE230C">
                <a:alpha val="42731"/>
              </a:srgbClr>
            </a:solidFill>
            <a:ln w="12700">
              <a:miter lim="400000"/>
            </a:ln>
          </p:spPr>
          <p:txBody>
            <a:bodyPr lIns="50800" tIns="50800" rIns="50800" bIns="50800" anchor="ctr"/>
            <a:lstStyle/>
            <a:p>
              <a:pPr>
                <a:defRPr sz="3400">
                  <a:solidFill>
                    <a:srgbClr val="FFFFFF"/>
                  </a:solidFill>
                  <a:latin typeface="Helvetica Neue Medium"/>
                  <a:ea typeface="Helvetica Neue Medium"/>
                  <a:cs typeface="Helvetica Neue Medium"/>
                  <a:sym typeface="Helvetica Neue Medium"/>
                </a:defRPr>
              </a:pPr>
              <a:endParaRPr>
                <a:latin typeface="Heiti SC Medium" pitchFamily="2" charset="-128"/>
                <a:ea typeface="Heiti SC Medium" pitchFamily="2" charset="-128"/>
              </a:endParaRPr>
            </a:p>
          </p:txBody>
        </p:sp>
        <p:sp>
          <p:nvSpPr>
            <p:cNvPr id="16" name="内容"/>
            <p:cNvSpPr txBox="1"/>
            <p:nvPr/>
          </p:nvSpPr>
          <p:spPr>
            <a:xfrm>
              <a:off x="5023" y="10688"/>
              <a:ext cx="8644" cy="1616"/>
            </a:xfrm>
            <a:prstGeom prst="rect">
              <a:avLst/>
            </a:prstGeom>
            <a:ln w="12700">
              <a:miter lim="400000"/>
            </a:ln>
          </p:spPr>
          <p:txBody>
            <a:bodyPr wrap="none" lIns="50800" tIns="50800" rIns="50800" bIns="50800" anchor="ctr">
              <a:spAutoFit/>
            </a:bodyPr>
            <a:lstStyle>
              <a:lvl1pPr>
                <a:defRPr sz="5100">
                  <a:solidFill>
                    <a:srgbClr val="FFFFFF"/>
                  </a:solidFill>
                  <a:latin typeface="Helvetica Neue"/>
                  <a:ea typeface="Helvetica Neue"/>
                  <a:cs typeface="Helvetica Neue"/>
                  <a:sym typeface="Helvetica Neue"/>
                </a:defRPr>
              </a:lvl1pPr>
            </a:lstStyle>
            <a:p>
              <a:r>
                <a:rPr lang="zh-CN" altLang="en-US" sz="6000" dirty="0">
                  <a:latin typeface="Heiti SC Medium" pitchFamily="2" charset="-128"/>
                  <a:ea typeface="Heiti SC Medium" pitchFamily="2" charset="-128"/>
                </a:rPr>
                <a:t>京东：物流系统</a:t>
              </a:r>
              <a:endParaRPr sz="6000" dirty="0">
                <a:latin typeface="Heiti SC Medium" pitchFamily="2" charset="-128"/>
                <a:ea typeface="Heiti SC Medium" pitchFamily="2" charset="-128"/>
              </a:endParaRPr>
            </a:p>
          </p:txBody>
        </p:sp>
        <p:sp>
          <p:nvSpPr>
            <p:cNvPr id="17" name="圆形"/>
            <p:cNvSpPr/>
            <p:nvPr/>
          </p:nvSpPr>
          <p:spPr>
            <a:xfrm>
              <a:off x="3188" y="14605"/>
              <a:ext cx="1548" cy="1548"/>
            </a:xfrm>
            <a:prstGeom prst="ellipse">
              <a:avLst/>
            </a:prstGeom>
            <a:solidFill>
              <a:srgbClr val="EE230C">
                <a:alpha val="30210"/>
              </a:srgbClr>
            </a:solidFill>
            <a:ln w="12700">
              <a:miter lim="400000"/>
            </a:ln>
          </p:spPr>
          <p:txBody>
            <a:bodyPr lIns="50800" tIns="50800" rIns="50800" bIns="50800" anchor="ctr"/>
            <a:lstStyle/>
            <a:p>
              <a:pPr>
                <a:defRPr sz="3400">
                  <a:solidFill>
                    <a:srgbClr val="FFFFFF"/>
                  </a:solidFill>
                  <a:latin typeface="Helvetica Neue Medium"/>
                  <a:ea typeface="Helvetica Neue Medium"/>
                  <a:cs typeface="Helvetica Neue Medium"/>
                  <a:sym typeface="Helvetica Neue Medium"/>
                </a:defRPr>
              </a:pPr>
              <a:endParaRPr>
                <a:latin typeface="Heiti SC Medium" pitchFamily="2" charset="-128"/>
                <a:ea typeface="Heiti SC Medium" pitchFamily="2" charset="-128"/>
              </a:endParaRPr>
            </a:p>
          </p:txBody>
        </p:sp>
        <p:sp>
          <p:nvSpPr>
            <p:cNvPr id="18" name="圆形"/>
            <p:cNvSpPr/>
            <p:nvPr/>
          </p:nvSpPr>
          <p:spPr>
            <a:xfrm>
              <a:off x="3451" y="14868"/>
              <a:ext cx="1022" cy="1022"/>
            </a:xfrm>
            <a:prstGeom prst="ellipse">
              <a:avLst/>
            </a:prstGeom>
            <a:solidFill>
              <a:srgbClr val="EE230C">
                <a:alpha val="42731"/>
              </a:srgbClr>
            </a:solidFill>
            <a:ln w="12700">
              <a:miter lim="400000"/>
            </a:ln>
          </p:spPr>
          <p:txBody>
            <a:bodyPr lIns="50800" tIns="50800" rIns="50800" bIns="50800" anchor="ctr"/>
            <a:lstStyle/>
            <a:p>
              <a:pPr>
                <a:defRPr sz="3400">
                  <a:solidFill>
                    <a:srgbClr val="FFFFFF"/>
                  </a:solidFill>
                  <a:latin typeface="Helvetica Neue Medium"/>
                  <a:ea typeface="Helvetica Neue Medium"/>
                  <a:cs typeface="Helvetica Neue Medium"/>
                  <a:sym typeface="Helvetica Neue Medium"/>
                </a:defRPr>
              </a:pPr>
              <a:endParaRPr>
                <a:latin typeface="Heiti SC Medium" pitchFamily="2" charset="-128"/>
                <a:ea typeface="Heiti SC Medium" pitchFamily="2" charset="-128"/>
              </a:endParaRPr>
            </a:p>
          </p:txBody>
        </p:sp>
        <p:sp>
          <p:nvSpPr>
            <p:cNvPr id="19" name="内容"/>
            <p:cNvSpPr txBox="1"/>
            <p:nvPr/>
          </p:nvSpPr>
          <p:spPr>
            <a:xfrm>
              <a:off x="5023" y="14571"/>
              <a:ext cx="9855" cy="1616"/>
            </a:xfrm>
            <a:prstGeom prst="rect">
              <a:avLst/>
            </a:prstGeom>
            <a:ln w="12700">
              <a:miter lim="400000"/>
            </a:ln>
          </p:spPr>
          <p:txBody>
            <a:bodyPr wrap="none" lIns="50800" tIns="50800" rIns="50800" bIns="50800" anchor="ctr">
              <a:spAutoFit/>
            </a:bodyPr>
            <a:lstStyle>
              <a:lvl1pPr>
                <a:defRPr sz="5100">
                  <a:solidFill>
                    <a:srgbClr val="FFFFFF"/>
                  </a:solidFill>
                  <a:latin typeface="Helvetica Neue"/>
                  <a:ea typeface="Helvetica Neue"/>
                  <a:cs typeface="Helvetica Neue"/>
                  <a:sym typeface="Helvetica Neue"/>
                </a:defRPr>
              </a:lvl1pPr>
            </a:lstStyle>
            <a:p>
              <a:r>
                <a:rPr lang="zh-CN" altLang="en-US" sz="6000" dirty="0">
                  <a:latin typeface="Heiti SC Medium" pitchFamily="2" charset="-128"/>
                  <a:ea typeface="Heiti SC Medium" pitchFamily="2" charset="-128"/>
                </a:rPr>
                <a:t>拼多多：社交流量</a:t>
              </a:r>
              <a:endParaRPr sz="6000" dirty="0">
                <a:latin typeface="Heiti SC Medium" pitchFamily="2" charset="-128"/>
                <a:ea typeface="Heiti SC Medium" pitchFamily="2" charset="-128"/>
              </a:endParaRPr>
            </a:p>
          </p:txBody>
        </p:sp>
        <p:sp>
          <p:nvSpPr>
            <p:cNvPr id="20" name="内容"/>
            <p:cNvSpPr txBox="1"/>
            <p:nvPr/>
          </p:nvSpPr>
          <p:spPr>
            <a:xfrm>
              <a:off x="5023" y="7106"/>
              <a:ext cx="21973" cy="1616"/>
            </a:xfrm>
            <a:prstGeom prst="rect">
              <a:avLst/>
            </a:prstGeom>
            <a:ln w="12700">
              <a:miter lim="400000"/>
            </a:ln>
          </p:spPr>
          <p:txBody>
            <a:bodyPr wrap="none" lIns="50800" tIns="50800" rIns="50800" bIns="50800" anchor="ctr">
              <a:spAutoFit/>
            </a:bodyPr>
            <a:lstStyle>
              <a:lvl1pPr>
                <a:defRPr sz="5100">
                  <a:solidFill>
                    <a:srgbClr val="FFFFFF"/>
                  </a:solidFill>
                  <a:latin typeface="Helvetica Neue"/>
                  <a:ea typeface="Helvetica Neue"/>
                  <a:cs typeface="Helvetica Neue"/>
                  <a:sym typeface="Helvetica Neue"/>
                </a:defRPr>
              </a:lvl1pPr>
            </a:lstStyle>
            <a:p>
              <a:r>
                <a:rPr lang="zh-CN" altLang="en-US" sz="6000" dirty="0">
                  <a:latin typeface="Heiti SC Medium" pitchFamily="2" charset="-128"/>
                  <a:ea typeface="Heiti SC Medium" pitchFamily="2" charset="-128"/>
                </a:rPr>
                <a:t>淘宝：供需平台（中国制造、中国消费）</a:t>
              </a:r>
              <a:endParaRPr lang="zh-CN" altLang="zh-CN" sz="6000" dirty="0">
                <a:latin typeface="Heiti SC Medium" pitchFamily="2" charset="-128"/>
                <a:ea typeface="Heiti SC Medium" pitchFamily="2" charset="-128"/>
              </a:endParaRPr>
            </a:p>
          </p:txBody>
        </p:sp>
      </p:grpSp>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24305" y="3309620"/>
            <a:ext cx="17882870" cy="7096760"/>
            <a:chOff x="2984" y="2009"/>
            <a:chExt cx="28162" cy="11176"/>
          </a:xfrm>
        </p:grpSpPr>
        <p:sp>
          <p:nvSpPr>
            <p:cNvPr id="200" name="PART 1"/>
            <p:cNvSpPr txBox="1"/>
            <p:nvPr/>
          </p:nvSpPr>
          <p:spPr>
            <a:xfrm>
              <a:off x="2984" y="2009"/>
              <a:ext cx="28162" cy="2100"/>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pPr algn="l"/>
              <a:r>
                <a:rPr lang="zh-CN" altLang="en-US" sz="8000" dirty="0">
                  <a:latin typeface="Heiti SC Medium" pitchFamily="2" charset="-128"/>
                  <a:ea typeface="Heiti SC Medium" pitchFamily="2" charset="-128"/>
                </a:rPr>
                <a:t>游戏领域</a:t>
              </a:r>
              <a:r>
                <a:rPr lang="en-US" altLang="zh-CN" sz="8000" dirty="0">
                  <a:latin typeface="Heiti SC Medium" pitchFamily="2" charset="-128"/>
                  <a:ea typeface="Heiti SC Medium" pitchFamily="2" charset="-128"/>
                </a:rPr>
                <a:t>-</a:t>
              </a:r>
              <a:r>
                <a:rPr lang="zh-CN" altLang="en-US" sz="8000" dirty="0">
                  <a:latin typeface="Heiti SC Medium" pitchFamily="2" charset="-128"/>
                  <a:ea typeface="Heiti SC Medium" pitchFamily="2" charset="-128"/>
                </a:rPr>
                <a:t>流量运营者敌不过流量占有者</a:t>
              </a:r>
              <a:endParaRPr lang="en-US" altLang="zh-CN" sz="8000" dirty="0">
                <a:latin typeface="Heiti SC Medium" pitchFamily="2" charset="-128"/>
                <a:ea typeface="Heiti SC Medium" pitchFamily="2" charset="-128"/>
              </a:endParaRPr>
            </a:p>
          </p:txBody>
        </p:sp>
        <p:sp>
          <p:nvSpPr>
            <p:cNvPr id="21" name="内容"/>
            <p:cNvSpPr txBox="1"/>
            <p:nvPr/>
          </p:nvSpPr>
          <p:spPr>
            <a:xfrm>
              <a:off x="5579" y="8208"/>
              <a:ext cx="6826" cy="4960"/>
            </a:xfrm>
            <a:prstGeom prst="rect">
              <a:avLst/>
            </a:prstGeom>
            <a:ln w="12700">
              <a:miter lim="400000"/>
            </a:ln>
          </p:spPr>
          <p:txBody>
            <a:bodyPr wrap="none" lIns="50800" tIns="50800" rIns="50800" bIns="50800" anchor="ctr">
              <a:spAutoFit/>
            </a:bodyPr>
            <a:lstStyle>
              <a:lvl1pPr>
                <a:defRPr sz="5100">
                  <a:solidFill>
                    <a:srgbClr val="FFFFFF"/>
                  </a:solidFill>
                  <a:latin typeface="Helvetica Neue"/>
                  <a:ea typeface="Helvetica Neue"/>
                  <a:cs typeface="Helvetica Neue"/>
                  <a:sym typeface="Helvetica Neue"/>
                </a:defRPr>
              </a:lvl1pPr>
            </a:lstStyle>
            <a:p>
              <a:pPr algn="l"/>
              <a:r>
                <a:rPr lang="zh-CN" altLang="en-US" sz="6600" dirty="0">
                  <a:latin typeface="Heiti SC Medium" pitchFamily="2" charset="-128"/>
                  <a:ea typeface="Heiti SC Medium" pitchFamily="2" charset="-128"/>
                </a:rPr>
                <a:t>盛大</a:t>
              </a:r>
              <a:endParaRPr lang="en-US" altLang="zh-CN" sz="6600" dirty="0">
                <a:latin typeface="Heiti SC Medium" pitchFamily="2" charset="-128"/>
                <a:ea typeface="Heiti SC Medium" pitchFamily="2" charset="-128"/>
              </a:endParaRPr>
            </a:p>
            <a:p>
              <a:pPr algn="l"/>
              <a:endParaRPr lang="en-US" altLang="zh-CN" sz="6600" dirty="0">
                <a:latin typeface="Heiti SC Medium" pitchFamily="2" charset="-128"/>
                <a:ea typeface="Heiti SC Medium" pitchFamily="2" charset="-128"/>
              </a:endParaRPr>
            </a:p>
            <a:p>
              <a:pPr algn="l"/>
              <a:r>
                <a:rPr lang="zh-CN" altLang="en-US" sz="6600" dirty="0">
                  <a:latin typeface="Heiti SC Medium" pitchFamily="2" charset="-128"/>
                  <a:ea typeface="Heiti SC Medium" pitchFamily="2" charset="-128"/>
                </a:rPr>
                <a:t>腾讯与网易</a:t>
              </a:r>
              <a:endParaRPr sz="6600" dirty="0">
                <a:latin typeface="Heiti SC Medium" pitchFamily="2" charset="-128"/>
                <a:ea typeface="Heiti SC Medium" pitchFamily="2" charset="-128"/>
              </a:endParaRPr>
            </a:p>
          </p:txBody>
        </p:sp>
        <p:sp>
          <p:nvSpPr>
            <p:cNvPr id="9" name="圆形"/>
            <p:cNvSpPr/>
            <p:nvPr/>
          </p:nvSpPr>
          <p:spPr>
            <a:xfrm>
              <a:off x="3007" y="8535"/>
              <a:ext cx="1548" cy="1548"/>
            </a:xfrm>
            <a:prstGeom prst="ellipse">
              <a:avLst/>
            </a:prstGeom>
            <a:solidFill>
              <a:srgbClr val="EE230C">
                <a:alpha val="30210"/>
              </a:srgbClr>
            </a:solidFill>
            <a:ln w="12700">
              <a:miter lim="400000"/>
            </a:ln>
          </p:spPr>
          <p:txBody>
            <a:bodyPr lIns="50800" tIns="50800" rIns="50800" bIns="50800" anchor="ctr"/>
            <a:lstStyle/>
            <a:p>
              <a:pPr>
                <a:defRPr sz="3400">
                  <a:solidFill>
                    <a:srgbClr val="FFFFFF"/>
                  </a:solidFill>
                  <a:latin typeface="Helvetica Neue Medium"/>
                  <a:ea typeface="Helvetica Neue Medium"/>
                  <a:cs typeface="Helvetica Neue Medium"/>
                  <a:sym typeface="Helvetica Neue Medium"/>
                </a:defRPr>
              </a:pPr>
              <a:endParaRPr>
                <a:latin typeface="Heiti SC Medium" pitchFamily="2" charset="-128"/>
                <a:ea typeface="Heiti SC Medium" pitchFamily="2" charset="-128"/>
              </a:endParaRPr>
            </a:p>
          </p:txBody>
        </p:sp>
        <p:sp>
          <p:nvSpPr>
            <p:cNvPr id="10" name="圆形"/>
            <p:cNvSpPr/>
            <p:nvPr/>
          </p:nvSpPr>
          <p:spPr>
            <a:xfrm>
              <a:off x="3270" y="8799"/>
              <a:ext cx="1022" cy="1022"/>
            </a:xfrm>
            <a:prstGeom prst="ellipse">
              <a:avLst/>
            </a:prstGeom>
            <a:solidFill>
              <a:srgbClr val="EE230C">
                <a:alpha val="42731"/>
              </a:srgbClr>
            </a:solidFill>
            <a:ln w="12700">
              <a:miter lim="400000"/>
            </a:ln>
          </p:spPr>
          <p:txBody>
            <a:bodyPr lIns="50800" tIns="50800" rIns="50800" bIns="50800" anchor="ctr"/>
            <a:lstStyle/>
            <a:p>
              <a:pPr>
                <a:defRPr sz="3400">
                  <a:solidFill>
                    <a:srgbClr val="FFFFFF"/>
                  </a:solidFill>
                  <a:latin typeface="Helvetica Neue Medium"/>
                  <a:ea typeface="Helvetica Neue Medium"/>
                  <a:cs typeface="Helvetica Neue Medium"/>
                  <a:sym typeface="Helvetica Neue Medium"/>
                </a:defRPr>
              </a:pPr>
              <a:endParaRPr>
                <a:latin typeface="Heiti SC Medium" pitchFamily="2" charset="-128"/>
                <a:ea typeface="Heiti SC Medium" pitchFamily="2" charset="-128"/>
              </a:endParaRPr>
            </a:p>
          </p:txBody>
        </p:sp>
        <p:sp>
          <p:nvSpPr>
            <p:cNvPr id="11" name="圆形"/>
            <p:cNvSpPr/>
            <p:nvPr/>
          </p:nvSpPr>
          <p:spPr>
            <a:xfrm>
              <a:off x="3007" y="11637"/>
              <a:ext cx="1548" cy="1548"/>
            </a:xfrm>
            <a:prstGeom prst="ellipse">
              <a:avLst/>
            </a:prstGeom>
            <a:solidFill>
              <a:srgbClr val="EE230C">
                <a:alpha val="30210"/>
              </a:srgbClr>
            </a:solidFill>
            <a:ln w="12700">
              <a:miter lim="400000"/>
            </a:ln>
          </p:spPr>
          <p:txBody>
            <a:bodyPr lIns="50800" tIns="50800" rIns="50800" bIns="50800" anchor="ctr"/>
            <a:lstStyle/>
            <a:p>
              <a:pPr>
                <a:defRPr sz="3400">
                  <a:solidFill>
                    <a:srgbClr val="FFFFFF"/>
                  </a:solidFill>
                  <a:latin typeface="Helvetica Neue Medium"/>
                  <a:ea typeface="Helvetica Neue Medium"/>
                  <a:cs typeface="Helvetica Neue Medium"/>
                  <a:sym typeface="Helvetica Neue Medium"/>
                </a:defRPr>
              </a:pPr>
              <a:endParaRPr>
                <a:latin typeface="Heiti SC Medium" pitchFamily="2" charset="-128"/>
                <a:ea typeface="Heiti SC Medium" pitchFamily="2" charset="-128"/>
              </a:endParaRPr>
            </a:p>
          </p:txBody>
        </p:sp>
        <p:sp>
          <p:nvSpPr>
            <p:cNvPr id="12" name="圆形"/>
            <p:cNvSpPr/>
            <p:nvPr/>
          </p:nvSpPr>
          <p:spPr>
            <a:xfrm>
              <a:off x="3270" y="11900"/>
              <a:ext cx="1022" cy="1022"/>
            </a:xfrm>
            <a:prstGeom prst="ellipse">
              <a:avLst/>
            </a:prstGeom>
            <a:solidFill>
              <a:srgbClr val="EE230C">
                <a:alpha val="42731"/>
              </a:srgbClr>
            </a:solidFill>
            <a:ln w="12700">
              <a:miter lim="400000"/>
            </a:ln>
          </p:spPr>
          <p:txBody>
            <a:bodyPr lIns="50800" tIns="50800" rIns="50800" bIns="50800" anchor="ctr"/>
            <a:lstStyle/>
            <a:p>
              <a:pPr>
                <a:defRPr sz="3400">
                  <a:solidFill>
                    <a:srgbClr val="FFFFFF"/>
                  </a:solidFill>
                  <a:latin typeface="Helvetica Neue Medium"/>
                  <a:ea typeface="Helvetica Neue Medium"/>
                  <a:cs typeface="Helvetica Neue Medium"/>
                  <a:sym typeface="Helvetica Neue Medium"/>
                </a:defRPr>
              </a:pPr>
              <a:endParaRPr>
                <a:latin typeface="Heiti SC Medium" pitchFamily="2" charset="-128"/>
                <a:ea typeface="Heiti SC Medium" pitchFamily="2" charset="-128"/>
              </a:endParaRPr>
            </a:p>
          </p:txBody>
        </p:sp>
      </p:grpSp>
    </p:spTree>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PART 1"/>
          <p:cNvSpPr txBox="1"/>
          <p:nvPr/>
        </p:nvSpPr>
        <p:spPr>
          <a:xfrm>
            <a:off x="7560577" y="6339255"/>
            <a:ext cx="9335889" cy="1333698"/>
          </a:xfrm>
          <a:prstGeom prst="rect">
            <a:avLst/>
          </a:prstGeom>
          <a:ln w="12700">
            <a:miter lim="400000"/>
          </a:ln>
        </p:spPr>
        <p:txBody>
          <a:bodyPr wrap="none" lIns="50800" tIns="50800" rIns="50800" bIns="50800" anchor="ctr">
            <a:spAutoFit/>
          </a:bodyPr>
          <a:lstStyle>
            <a:lvl1pPr>
              <a:defRPr sz="7800">
                <a:solidFill>
                  <a:srgbClr val="FFFFFF"/>
                </a:solidFill>
                <a:latin typeface="Helvetica Neue"/>
                <a:ea typeface="Helvetica Neue"/>
                <a:cs typeface="Helvetica Neue"/>
                <a:sym typeface="Helvetica Neue"/>
              </a:defRPr>
            </a:lvl1pPr>
          </a:lstStyle>
          <a:p>
            <a:r>
              <a:rPr kumimoji="1" lang="zh-CN" altLang="en-US" sz="8000" dirty="0">
                <a:latin typeface="Heiti SC Medium" pitchFamily="2" charset="-128"/>
                <a:ea typeface="Heiti SC Medium" pitchFamily="2" charset="-128"/>
              </a:rPr>
              <a:t>连锁餐饮领域的创新</a:t>
            </a:r>
            <a:endParaRPr sz="8000" dirty="0">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3614056" y="5863540"/>
            <a:ext cx="16672792" cy="6078622"/>
          </a:xfrm>
          <a:prstGeom prst="rect">
            <a:avLst/>
          </a:prstGeom>
        </p:spPr>
      </p:pic>
      <p:sp>
        <p:nvSpPr>
          <p:cNvPr id="5" name="矩形 4"/>
          <p:cNvSpPr/>
          <p:nvPr/>
        </p:nvSpPr>
        <p:spPr>
          <a:xfrm>
            <a:off x="1193520" y="2856351"/>
            <a:ext cx="22550400" cy="1107996"/>
          </a:xfrm>
          <a:prstGeom prst="rect">
            <a:avLst/>
          </a:prstGeom>
        </p:spPr>
        <p:txBody>
          <a:bodyPr wrap="square">
            <a:spAutoFit/>
          </a:bodyPr>
          <a:lstStyle/>
          <a:p>
            <a:pPr algn="l"/>
            <a:r>
              <a:rPr kumimoji="1" lang="en-US" altLang="zh-CN" sz="6600" dirty="0">
                <a:solidFill>
                  <a:srgbClr val="FFFFFF"/>
                </a:solidFill>
                <a:latin typeface="Heiti SC Medium" pitchFamily="2" charset="-128"/>
                <a:ea typeface="Heiti SC Medium" pitchFamily="2" charset="-128"/>
              </a:rPr>
              <a:t>2016</a:t>
            </a:r>
            <a:r>
              <a:rPr kumimoji="1" lang="zh-CN" altLang="en-US" sz="6600" dirty="0">
                <a:solidFill>
                  <a:srgbClr val="FFFFFF"/>
                </a:solidFill>
                <a:latin typeface="Heiti SC Medium" pitchFamily="2" charset="-128"/>
                <a:ea typeface="Heiti SC Medium" pitchFamily="2" charset="-128"/>
              </a:rPr>
              <a:t>年麦当劳店面租金收入</a:t>
            </a:r>
            <a:r>
              <a:rPr kumimoji="1" lang="en-US" altLang="zh-CN" sz="6600" dirty="0">
                <a:solidFill>
                  <a:srgbClr val="FFFFFF"/>
                </a:solidFill>
                <a:latin typeface="Heiti SC Medium" pitchFamily="2" charset="-128"/>
                <a:ea typeface="Heiti SC Medium" pitchFamily="2" charset="-128"/>
              </a:rPr>
              <a:t>61</a:t>
            </a:r>
            <a:r>
              <a:rPr kumimoji="1" lang="zh-CN" altLang="en-US" sz="6600" dirty="0">
                <a:solidFill>
                  <a:srgbClr val="FFFFFF"/>
                </a:solidFill>
                <a:latin typeface="Heiti SC Medium" pitchFamily="2" charset="-128"/>
                <a:ea typeface="Heiti SC Medium" pitchFamily="2" charset="-128"/>
              </a:rPr>
              <a:t>亿美金，加盟费收入</a:t>
            </a:r>
            <a:r>
              <a:rPr kumimoji="1" lang="en-US" altLang="zh-CN" sz="6600" dirty="0">
                <a:solidFill>
                  <a:srgbClr val="FFFFFF"/>
                </a:solidFill>
                <a:latin typeface="Heiti SC Medium" pitchFamily="2" charset="-128"/>
                <a:ea typeface="Heiti SC Medium" pitchFamily="2" charset="-128"/>
              </a:rPr>
              <a:t>31</a:t>
            </a:r>
            <a:r>
              <a:rPr kumimoji="1" lang="zh-CN" altLang="en-US" sz="6600" dirty="0">
                <a:solidFill>
                  <a:srgbClr val="FFFFFF"/>
                </a:solidFill>
                <a:latin typeface="Heiti SC Medium" pitchFamily="2" charset="-128"/>
                <a:ea typeface="Heiti SC Medium" pitchFamily="2" charset="-128"/>
              </a:rPr>
              <a:t>亿美金</a:t>
            </a:r>
            <a:endParaRPr kumimoji="1" lang="en-US" altLang="zh-CN" sz="6600" dirty="0">
              <a:solidFill>
                <a:srgbClr val="FFFFFF"/>
              </a:solidFill>
              <a:latin typeface="Heiti SC Medium" pitchFamily="2" charset="-128"/>
              <a:ea typeface="Heiti SC Medium" pitchFamily="2" charset="-128"/>
            </a:endParaRPr>
          </a:p>
        </p:txBody>
      </p:sp>
    </p:spTree>
  </p:cSld>
  <p:clrMapOvr>
    <a:masterClrMapping/>
  </p:clrMapOvr>
  <p:transition spd="med"/>
  <p:timing>
    <p:tnLst>
      <p:par>
        <p:cTn id="1" dur="indefinite" restart="never" nodeType="tmRoot"/>
      </p:par>
    </p:tnLst>
  </p:timing>
</p:sld>
</file>

<file path=ppt/tags/tag1.xml><?xml version="1.0" encoding="utf-8"?>
<p:tagLst xmlns:p="http://schemas.openxmlformats.org/presentationml/2006/main">
  <p:tag name="THINKCELLSHAPEDONOTDELETE" val="thinkcellActiveDocDoNotDelete"/>
</p:tagLst>
</file>

<file path=ppt/theme/theme1.xml><?xml version="1.0" encoding="utf-8"?>
<a:theme xmlns:a="http://schemas.openxmlformats.org/drawingml/2006/main" name="White">
  <a:themeElements>
    <a:clrScheme name="White">
      <a:dk1>
        <a:srgbClr val="AB7655"/>
      </a:dk1>
      <a:lt1>
        <a:srgbClr val="568AAB"/>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Lucida Grande"/>
        <a:ea typeface="Lucida Grande"/>
        <a:cs typeface="Lucida Grand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AB7655"/>
        </a:solidFill>
        <a:ln w="25400" cap="flat">
          <a:solidFill>
            <a:schemeClr val="accent1"/>
          </a:solidFill>
          <a:prstDash val="solid"/>
          <a:round/>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A7A7A7"/>
      </a:dk2>
      <a:lt2>
        <a:srgbClr val="535353"/>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Lucida Grande"/>
        <a:ea typeface="Lucida Grande"/>
        <a:cs typeface="Lucida Grande"/>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AB7655"/>
        </a:solidFill>
        <a:ln w="25400" cap="flat">
          <a:solidFill>
            <a:schemeClr val="accent1"/>
          </a:solidFill>
          <a:prstDash val="solid"/>
          <a:round/>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568AAB"/>
            </a:solidFill>
            <a:effectLst/>
            <a:uFillTx/>
            <a:latin typeface="+mn-lt"/>
            <a:ea typeface="+mn-ea"/>
            <a:cs typeface="+mn-cs"/>
            <a:sym typeface="Lucida Grand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1268</Words>
  <Application>WPS 演示</Application>
  <PresentationFormat>自定义</PresentationFormat>
  <Paragraphs>128</Paragraphs>
  <Slides>26</Slides>
  <Notes>22</Notes>
  <HiddenSlides>0</HiddenSlides>
  <MMClips>0</MMClips>
  <ScaleCrop>false</ScaleCrop>
  <HeadingPairs>
    <vt:vector size="8" baseType="variant">
      <vt:variant>
        <vt:lpstr>已用的字体</vt:lpstr>
      </vt:variant>
      <vt:variant>
        <vt:i4>17</vt:i4>
      </vt:variant>
      <vt:variant>
        <vt:lpstr>主题</vt:lpstr>
      </vt:variant>
      <vt:variant>
        <vt:i4>1</vt:i4>
      </vt:variant>
      <vt:variant>
        <vt:lpstr>嵌入 OLE 服务器</vt:lpstr>
      </vt:variant>
      <vt:variant>
        <vt:i4>1</vt:i4>
      </vt:variant>
      <vt:variant>
        <vt:lpstr>幻灯片标题</vt:lpstr>
      </vt:variant>
      <vt:variant>
        <vt:i4>26</vt:i4>
      </vt:variant>
    </vt:vector>
  </HeadingPairs>
  <TitlesOfParts>
    <vt:vector size="45" baseType="lpstr">
      <vt:lpstr>Arial</vt:lpstr>
      <vt:lpstr>宋体</vt:lpstr>
      <vt:lpstr>Wingdings</vt:lpstr>
      <vt:lpstr>Lucida Grande</vt:lpstr>
      <vt:lpstr>Helvetica Neue Bold Condensed</vt:lpstr>
      <vt:lpstr>Helvetica Neue</vt:lpstr>
      <vt:lpstr>Helvetica Neue Light</vt:lpstr>
      <vt:lpstr>微软雅黑</vt:lpstr>
      <vt:lpstr>Microsoft YaHei Light</vt:lpstr>
      <vt:lpstr>Helvetica</vt:lpstr>
      <vt:lpstr>Heiti SC Medium</vt:lpstr>
      <vt:lpstr>Helvetica Neue Medium</vt:lpstr>
      <vt:lpstr>-apple-system</vt:lpstr>
      <vt:lpstr>Arial Unicode MS</vt:lpstr>
      <vt:lpstr>Helvetica Neue</vt:lpstr>
      <vt:lpstr>Heiti SC Light</vt:lpstr>
      <vt:lpstr>Segoe Print</vt:lpstr>
      <vt:lpstr>White</vt:lpstr>
      <vt:lpstr>TCLayout.ActiveDocument.1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强心脏233</cp:lastModifiedBy>
  <cp:revision>298</cp:revision>
  <dcterms:created xsi:type="dcterms:W3CDTF">2018-09-15T02:49:00Z</dcterms:created>
  <dcterms:modified xsi:type="dcterms:W3CDTF">2018-09-19T05:02:17Z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